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35"/>
  </p:notesMasterIdLst>
  <p:sldIdLst>
    <p:sldId id="900" r:id="rId2"/>
    <p:sldId id="901" r:id="rId3"/>
    <p:sldId id="902" r:id="rId4"/>
    <p:sldId id="905" r:id="rId5"/>
    <p:sldId id="904" r:id="rId6"/>
    <p:sldId id="903" r:id="rId7"/>
    <p:sldId id="906" r:id="rId8"/>
    <p:sldId id="907" r:id="rId9"/>
    <p:sldId id="908" r:id="rId10"/>
    <p:sldId id="909" r:id="rId11"/>
    <p:sldId id="910" r:id="rId12"/>
    <p:sldId id="911" r:id="rId13"/>
    <p:sldId id="913" r:id="rId14"/>
    <p:sldId id="914" r:id="rId15"/>
    <p:sldId id="915" r:id="rId16"/>
    <p:sldId id="916" r:id="rId17"/>
    <p:sldId id="917" r:id="rId18"/>
    <p:sldId id="912" r:id="rId19"/>
    <p:sldId id="918" r:id="rId20"/>
    <p:sldId id="919" r:id="rId21"/>
    <p:sldId id="922" r:id="rId22"/>
    <p:sldId id="920" r:id="rId23"/>
    <p:sldId id="923" r:id="rId24"/>
    <p:sldId id="924" r:id="rId25"/>
    <p:sldId id="925" r:id="rId26"/>
    <p:sldId id="926" r:id="rId27"/>
    <p:sldId id="927" r:id="rId28"/>
    <p:sldId id="928" r:id="rId29"/>
    <p:sldId id="929" r:id="rId30"/>
    <p:sldId id="930" r:id="rId31"/>
    <p:sldId id="936" r:id="rId32"/>
    <p:sldId id="934" r:id="rId33"/>
    <p:sldId id="933" r:id="rId3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2" roundtripDataSignature="AMtx7mhArknZgMFUr7iOLZ3euqAj3IVrt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5827534-29FB-4541-B439-1F876C23857B}">
  <a:tblStyle styleId="{95827534-29FB-4541-B439-1F876C23857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31"/>
    <p:restoredTop sz="94762"/>
  </p:normalViewPr>
  <p:slideViewPr>
    <p:cSldViewPr snapToGrid="0" snapToObjects="1">
      <p:cViewPr varScale="1">
        <p:scale>
          <a:sx n="118" d="100"/>
          <a:sy n="118" d="100"/>
        </p:scale>
        <p:origin x="256" y="8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8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82"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85" Type="http://schemas.openxmlformats.org/officeDocument/2006/relationships/theme" Target="theme/theme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3895483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HAL = letters for IBM decremented by 1</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57928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t>
            </a:r>
            <a:r>
              <a:rPr lang="en-US" baseline="30000" dirty="0"/>
              <a:t>st</a:t>
            </a:r>
            <a:r>
              <a:rPr lang="en-US" baseline="0" dirty="0"/>
              <a:t> time 2004:  7 miles</a:t>
            </a:r>
          </a:p>
          <a:p>
            <a:r>
              <a:rPr lang="en-US" dirty="0"/>
              <a:t>2</a:t>
            </a:r>
            <a:r>
              <a:rPr lang="en-US" baseline="30000" dirty="0"/>
              <a:t>nd</a:t>
            </a:r>
            <a:r>
              <a:rPr lang="en-US" dirty="0"/>
              <a:t> time: 132 mile</a:t>
            </a:r>
            <a:r>
              <a:rPr lang="en-US" baseline="0" dirty="0"/>
              <a:t>   </a:t>
            </a:r>
          </a:p>
          <a:p>
            <a:endParaRPr lang="en-US" baseline="0" dirty="0"/>
          </a:p>
          <a:p>
            <a:r>
              <a:rPr lang="en-US" baseline="0" dirty="0"/>
              <a:t>5 completed:  Stanford: just under 7 hrs.</a:t>
            </a:r>
          </a:p>
          <a:p>
            <a:r>
              <a:rPr lang="en-US" baseline="0" dirty="0"/>
              <a:t>Oshkosh Truck (huge armored truck) 13 hrs.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71543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t>Penn – 1 of 6 to finish.  Tartan won -14mph</a:t>
            </a:r>
            <a:r>
              <a:rPr lang="en-US" baseline="0" dirty="0"/>
              <a:t> average</a:t>
            </a: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00229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t>Penn – 1 of 6 to finish.  Tartan won -14mph</a:t>
            </a:r>
            <a:r>
              <a:rPr lang="en-US" baseline="0" dirty="0"/>
              <a:t> average</a:t>
            </a: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088912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t>Penn – 1 of 6 to finish.  Tartan won -14mph</a:t>
            </a:r>
            <a:r>
              <a:rPr lang="en-US" baseline="0" dirty="0"/>
              <a:t> average</a:t>
            </a: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93855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would be over 1000 pages.</a:t>
            </a:r>
          </a:p>
        </p:txBody>
      </p:sp>
      <p:sp>
        <p:nvSpPr>
          <p:cNvPr id="4" name="Slide Number Placeholder 3"/>
          <p:cNvSpPr>
            <a:spLocks noGrp="1"/>
          </p:cNvSpPr>
          <p:nvPr>
            <p:ph type="sldNum" sz="quarter" idx="10"/>
          </p:nvPr>
        </p:nvSpPr>
        <p:spPr/>
        <p:txBody>
          <a:bodyPr/>
          <a:lstStyle/>
          <a:p>
            <a:pPr>
              <a:defRPr/>
            </a:pPr>
            <a:fld id="{BA614E21-80EC-4882-A804-B3FB360D0E92}" type="slidenum">
              <a:rPr lang="en-US" altLang="en-US" smtClean="0"/>
              <a:pPr>
                <a:defRPr/>
              </a:pPr>
              <a:t>33</a:t>
            </a:fld>
            <a:endParaRPr lang="en-US" altLang="en-US"/>
          </a:p>
        </p:txBody>
      </p:sp>
    </p:spTree>
    <p:extLst>
      <p:ext uri="{BB962C8B-B14F-4D97-AF65-F5344CB8AC3E}">
        <p14:creationId xmlns:p14="http://schemas.microsoft.com/office/powerpoint/2010/main" val="2655349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left: Think</a:t>
            </a:r>
            <a:r>
              <a:rPr lang="en-US" baseline="0" dirty="0"/>
              <a:t> like people --- cognitive science, neuroscience</a:t>
            </a:r>
          </a:p>
          <a:p>
            <a:endParaRPr lang="en-US" baseline="0" dirty="0"/>
          </a:p>
          <a:p>
            <a:r>
              <a:rPr lang="en-US" baseline="0" dirty="0"/>
              <a:t>Bottom left: act like people --- actually very early definition, dating back to Alan Turing --- Turing test;  problem to do really well you start focusing on things like don’t answer too quickly what the square root of 1412 is, don’t spell too well,  and make sure you have a favorite movie etc.  So it wasn’t really leading us to build intelligence</a:t>
            </a:r>
          </a:p>
          <a:p>
            <a:endParaRPr lang="en-US" baseline="0" dirty="0"/>
          </a:p>
          <a:p>
            <a:r>
              <a:rPr lang="en-US" baseline="0" dirty="0"/>
              <a:t>Think rationally – long tradition dating back to Aristotle --- but not a winner, because difficult to encode how to think, and in the end it’s not about how you think, it’s about how you end up acting</a:t>
            </a: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30477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2:45 seconds</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73955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Computer vision - https://</a:t>
            </a:r>
            <a:r>
              <a:rPr lang="en-US" dirty="0" err="1"/>
              <a:t>research.fb.com</a:t>
            </a:r>
            <a:r>
              <a:rPr lang="en-US" dirty="0"/>
              <a:t>/learning-to-segment/</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33496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medium.com</a:t>
            </a:r>
            <a:r>
              <a:rPr lang="en-US" dirty="0"/>
              <a:t>/@</a:t>
            </a:r>
            <a:r>
              <a:rPr lang="en-US" dirty="0" err="1"/>
              <a:t>iosight</a:t>
            </a:r>
            <a:r>
              <a:rPr lang="en-US" dirty="0"/>
              <a:t>/behind-apples-advanced-computer-vision-for-photos-app-41f3f617d31c</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68980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13753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Kasparov v. Deep Blue in 1997</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53589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Ken Jennings v. IBM Watson in 2013</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42129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Grandmaster</a:t>
            </a:r>
            <a:r>
              <a:rPr lang="en-US" baseline="0" dirty="0"/>
              <a:t> Lee Sedol versus </a:t>
            </a:r>
            <a:r>
              <a:rPr lang="en-US" dirty="0"/>
              <a:t>Google DeepMind Alpha Go in 2016</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646634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5"/>
        <p:cNvGrpSpPr/>
        <p:nvPr/>
      </p:nvGrpSpPr>
      <p:grpSpPr>
        <a:xfrm>
          <a:off x="0" y="0"/>
          <a:ext cx="0" cy="0"/>
          <a:chOff x="0" y="0"/>
          <a:chExt cx="0" cy="0"/>
        </a:xfrm>
      </p:grpSpPr>
      <p:sp>
        <p:nvSpPr>
          <p:cNvPr id="16" name="Google Shape;16;p11"/>
          <p:cNvSpPr/>
          <p:nvPr/>
        </p:nvSpPr>
        <p:spPr>
          <a:xfrm>
            <a:off x="799850" y="852000"/>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1"/>
          <p:cNvSpPr txBox="1"/>
          <p:nvPr/>
        </p:nvSpPr>
        <p:spPr>
          <a:xfrm>
            <a:off x="900898" y="952423"/>
            <a:ext cx="3882300" cy="80017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4210/5210: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sp>
        <p:nvSpPr>
          <p:cNvPr id="18" name="Google Shape;18;p11"/>
          <p:cNvSpPr txBox="1"/>
          <p:nvPr/>
        </p:nvSpPr>
        <p:spPr>
          <a:xfrm>
            <a:off x="723650" y="4682587"/>
            <a:ext cx="67587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Professor Chris Callison-Burch</a:t>
            </a:r>
            <a:endParaRPr sz="1400" b="0" i="0" u="none" strike="noStrike" cap="none">
              <a:solidFill>
                <a:srgbClr val="000000"/>
              </a:solidFill>
              <a:latin typeface="Open Sans"/>
              <a:ea typeface="Open Sans"/>
              <a:cs typeface="Open Sans"/>
              <a:sym typeface="Open Sans"/>
            </a:endParaRPr>
          </a:p>
        </p:txBody>
      </p:sp>
      <p:pic>
        <p:nvPicPr>
          <p:cNvPr id="19" name="Google Shape;19;p11"/>
          <p:cNvPicPr preferRelativeResize="0"/>
          <p:nvPr/>
        </p:nvPicPr>
        <p:blipFill rotWithShape="1">
          <a:blip r:embed="rId2" cstate="hqprint">
            <a:alphaModFix/>
            <a:extLst>
              <a:ext uri="{28A0092B-C50C-407E-A947-70E740481C1C}">
                <a14:useLocalDpi xmlns:a14="http://schemas.microsoft.com/office/drawing/2010/main"/>
              </a:ext>
            </a:extLst>
          </a:blip>
          <a:srcRect b="-231"/>
          <a:stretch/>
        </p:blipFill>
        <p:spPr>
          <a:xfrm>
            <a:off x="6520550" y="0"/>
            <a:ext cx="5671450" cy="6591625"/>
          </a:xfrm>
          <a:prstGeom prst="rect">
            <a:avLst/>
          </a:prstGeom>
          <a:noFill/>
          <a:ln>
            <a:noFill/>
          </a:ln>
        </p:spPr>
      </p:pic>
      <p:sp>
        <p:nvSpPr>
          <p:cNvPr id="20" name="Google Shape;20;p11"/>
          <p:cNvSpPr/>
          <p:nvPr/>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 name="Google Shape;21;p11"/>
          <p:cNvPicPr preferRelativeResize="0"/>
          <p:nvPr/>
        </p:nvPicPr>
        <p:blipFill rotWithShape="1">
          <a:blip r:embed="rId3" cstate="hqprint">
            <a:alphaModFix/>
            <a:extLst>
              <a:ext uri="{28A0092B-C50C-407E-A947-70E740481C1C}">
                <a14:useLocalDpi xmlns:a14="http://schemas.microsoft.com/office/drawing/2010/main"/>
              </a:ext>
            </a:extLst>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22" name="Google Shape;22;p11"/>
          <p:cNvPicPr preferRelativeResize="0"/>
          <p:nvPr/>
        </p:nvPicPr>
        <p:blipFill>
          <a:blip r:embed="rId4">
            <a:alphaModFix/>
          </a:blip>
          <a:stretch>
            <a:fillRect/>
          </a:stretch>
        </p:blipFill>
        <p:spPr>
          <a:xfrm>
            <a:off x="9636596" y="3255529"/>
            <a:ext cx="2242775" cy="31078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3"/>
        <p:cNvGrpSpPr/>
        <p:nvPr/>
      </p:nvGrpSpPr>
      <p:grpSpPr>
        <a:xfrm>
          <a:off x="0" y="0"/>
          <a:ext cx="0" cy="0"/>
          <a:chOff x="0" y="0"/>
          <a:chExt cx="0" cy="0"/>
        </a:xfrm>
      </p:grpSpPr>
      <p:pic>
        <p:nvPicPr>
          <p:cNvPr id="24" name="Google Shape;24;p12"/>
          <p:cNvPicPr preferRelativeResize="0"/>
          <p:nvPr/>
        </p:nvPicPr>
        <p:blipFill rotWithShape="1">
          <a:blip r:embed="rId2" cstate="hqprint">
            <a:alphaModFix amt="40000"/>
            <a:extLst>
              <a:ext uri="{28A0092B-C50C-407E-A947-70E740481C1C}">
                <a14:useLocalDpi xmlns:a14="http://schemas.microsoft.com/office/drawing/2010/main"/>
              </a:ext>
            </a:extLst>
          </a:blip>
          <a:srcRect/>
          <a:stretch/>
        </p:blipFill>
        <p:spPr>
          <a:xfrm>
            <a:off x="156750" y="6547264"/>
            <a:ext cx="1981200" cy="274320"/>
          </a:xfrm>
          <a:prstGeom prst="rect">
            <a:avLst/>
          </a:prstGeom>
          <a:noFill/>
          <a:ln>
            <a:noFill/>
          </a:ln>
        </p:spPr>
      </p:pic>
      <p:sp>
        <p:nvSpPr>
          <p:cNvPr id="25" name="Google Shape;25;p12"/>
          <p:cNvSpPr txBox="1">
            <a:spLocks noGrp="1"/>
          </p:cNvSpPr>
          <p:nvPr>
            <p:ph type="body" idx="1"/>
          </p:nvPr>
        </p:nvSpPr>
        <p:spPr>
          <a:xfrm>
            <a:off x="399684" y="962027"/>
            <a:ext cx="10555288" cy="5290492"/>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Font typeface="Courier New"/>
              <a:buChar char="o"/>
              <a:defRPr sz="2000">
                <a:latin typeface="Open Sans"/>
                <a:ea typeface="Open Sans"/>
                <a:cs typeface="Open Sans"/>
                <a:sym typeface="Open Sans"/>
              </a:defRPr>
            </a:lvl1pPr>
            <a:lvl2pPr marL="914400" lvl="1" indent="-355600" algn="l">
              <a:lnSpc>
                <a:spcPct val="90000"/>
              </a:lnSpc>
              <a:spcBef>
                <a:spcPts val="500"/>
              </a:spcBef>
              <a:spcAft>
                <a:spcPts val="0"/>
              </a:spcAft>
              <a:buClr>
                <a:schemeClr val="dk1"/>
              </a:buClr>
              <a:buSzPts val="2000"/>
              <a:buFont typeface="Noto Sans Symbols"/>
              <a:buChar char="▪"/>
              <a:defRPr sz="2000">
                <a:latin typeface="Open Sans"/>
                <a:ea typeface="Open Sans"/>
                <a:cs typeface="Open Sans"/>
                <a:sym typeface="Open Sans"/>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26" name="Google Shape;26;p12"/>
          <p:cNvSpPr txBox="1"/>
          <p:nvPr/>
        </p:nvSpPr>
        <p:spPr>
          <a:xfrm>
            <a:off x="8290560" y="6486304"/>
            <a:ext cx="3858542" cy="37169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t>‹#›</a:t>
            </a:fld>
            <a:endParaRPr sz="1100" b="0" i="0" u="none" strike="noStrike" cap="none">
              <a:solidFill>
                <a:srgbClr val="888888"/>
              </a:solidFill>
              <a:latin typeface="Open Sans"/>
              <a:ea typeface="Open Sans"/>
              <a:cs typeface="Open Sans"/>
              <a:sym typeface="Open Sans"/>
            </a:endParaRPr>
          </a:p>
        </p:txBody>
      </p:sp>
      <p:sp>
        <p:nvSpPr>
          <p:cNvPr id="27" name="Google Shape;27;p12"/>
          <p:cNvSpPr txBox="1">
            <a:spLocks noGrp="1"/>
          </p:cNvSpPr>
          <p:nvPr>
            <p:ph type="body" idx="2"/>
          </p:nvPr>
        </p:nvSpPr>
        <p:spPr>
          <a:xfrm>
            <a:off x="394073" y="311152"/>
            <a:ext cx="10555200" cy="651000"/>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1000"/>
              </a:spcBef>
              <a:spcAft>
                <a:spcPts val="0"/>
              </a:spcAft>
              <a:buClr>
                <a:srgbClr val="370661"/>
              </a:buClr>
              <a:buSzPts val="3200"/>
              <a:buFont typeface="Open Sans"/>
              <a:buNone/>
              <a:defRPr sz="3400" b="1" baseline="0">
                <a:solidFill>
                  <a:srgbClr val="370661"/>
                </a:solidFill>
              </a:defRPr>
            </a:lvl1pPr>
            <a:lvl2pPr marL="914400" lvl="1" indent="-342900" algn="l">
              <a:lnSpc>
                <a:spcPct val="90000"/>
              </a:lnSpc>
              <a:spcBef>
                <a:spcPts val="500"/>
              </a:spcBef>
              <a:spcAft>
                <a:spcPts val="0"/>
              </a:spcAft>
              <a:buClr>
                <a:srgbClr val="370661"/>
              </a:buClr>
              <a:buSzPts val="1800"/>
              <a:buFont typeface="Open Sans"/>
              <a:buChar char="▪"/>
              <a:defRPr b="1">
                <a:solidFill>
                  <a:srgbClr val="370661"/>
                </a:solidFill>
              </a:defRPr>
            </a:lvl2pPr>
            <a:lvl3pPr marL="1371600" lvl="2" indent="-342900" algn="l">
              <a:lnSpc>
                <a:spcPct val="90000"/>
              </a:lnSpc>
              <a:spcBef>
                <a:spcPts val="500"/>
              </a:spcBef>
              <a:spcAft>
                <a:spcPts val="0"/>
              </a:spcAft>
              <a:buClr>
                <a:srgbClr val="370661"/>
              </a:buClr>
              <a:buSzPts val="1800"/>
              <a:buFont typeface="Open Sans"/>
              <a:buChar char="•"/>
              <a:defRPr b="1">
                <a:solidFill>
                  <a:srgbClr val="370661"/>
                </a:solidFill>
              </a:defRPr>
            </a:lvl3pPr>
            <a:lvl4pPr marL="1828800" lvl="3" indent="-342900" algn="l">
              <a:lnSpc>
                <a:spcPct val="90000"/>
              </a:lnSpc>
              <a:spcBef>
                <a:spcPts val="500"/>
              </a:spcBef>
              <a:spcAft>
                <a:spcPts val="0"/>
              </a:spcAft>
              <a:buClr>
                <a:srgbClr val="370661"/>
              </a:buClr>
              <a:buSzPts val="1800"/>
              <a:buFont typeface="Open Sans"/>
              <a:buChar char="o"/>
              <a:defRPr b="1">
                <a:solidFill>
                  <a:srgbClr val="370661"/>
                </a:solidFill>
              </a:defRPr>
            </a:lvl4pPr>
            <a:lvl5pPr marL="2286000" lvl="4" indent="-342900" algn="l">
              <a:lnSpc>
                <a:spcPct val="90000"/>
              </a:lnSpc>
              <a:spcBef>
                <a:spcPts val="500"/>
              </a:spcBef>
              <a:spcAft>
                <a:spcPts val="0"/>
              </a:spcAft>
              <a:buClr>
                <a:srgbClr val="370661"/>
              </a:buClr>
              <a:buSzPts val="1800"/>
              <a:buFont typeface="Open Sans"/>
              <a:buChar char="▪"/>
              <a:defRPr b="1">
                <a:solidFill>
                  <a:srgbClr val="370661"/>
                </a:solidFill>
              </a:defRPr>
            </a:lvl5pPr>
            <a:lvl6pPr marL="2743200" lvl="5"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6pPr>
            <a:lvl7pPr marL="3200400" lvl="6"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7pPr>
            <a:lvl8pPr marL="3657600" lvl="7"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8pPr>
            <a:lvl9pPr marL="4114800" lvl="8"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9pPr>
          </a:lstStyle>
          <a:p>
            <a:endParaRPr dirty="0"/>
          </a:p>
        </p:txBody>
      </p:sp>
      <p:sp>
        <p:nvSpPr>
          <p:cNvPr id="28" name="Google Shape;28;p12"/>
          <p:cNvSpPr/>
          <p:nvPr/>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 name="Google Shape;29;p12"/>
          <p:cNvPicPr preferRelativeResize="0"/>
          <p:nvPr/>
        </p:nvPicPr>
        <p:blipFill rotWithShape="1">
          <a:blip r:embed="rId3">
            <a:alphaModFix/>
          </a:blip>
          <a:srcRect/>
          <a:stretch/>
        </p:blipFill>
        <p:spPr>
          <a:xfrm>
            <a:off x="53875" y="6501549"/>
            <a:ext cx="1780175" cy="341200"/>
          </a:xfrm>
          <a:prstGeom prst="rect">
            <a:avLst/>
          </a:prstGeom>
          <a:noFill/>
          <a:ln>
            <a:noFill/>
          </a:ln>
        </p:spPr>
      </p:pic>
      <p:pic>
        <p:nvPicPr>
          <p:cNvPr id="8" name="Google Shape;66;p2">
            <a:extLst>
              <a:ext uri="{FF2B5EF4-FFF2-40B4-BE49-F238E27FC236}">
                <a16:creationId xmlns:a16="http://schemas.microsoft.com/office/drawing/2014/main" id="{DE5F609C-3098-1146-9F58-4713714300E6}"/>
              </a:ext>
            </a:extLst>
          </p:cNvPr>
          <p:cNvPicPr preferRelativeResize="0"/>
          <p:nvPr userDrawn="1"/>
        </p:nvPicPr>
        <p:blipFill rotWithShape="1">
          <a:blip r:embed="rId4" cstate="hqprint">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9" name="Google Shape;67;p2">
            <a:extLst>
              <a:ext uri="{FF2B5EF4-FFF2-40B4-BE49-F238E27FC236}">
                <a16:creationId xmlns:a16="http://schemas.microsoft.com/office/drawing/2014/main" id="{70EF14D3-0627-DC4E-A23F-35DC734BCABB}"/>
              </a:ext>
            </a:extLst>
          </p:cNvPr>
          <p:cNvSpPr/>
          <p:nvPr userDrawn="1"/>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0" name="Google Shape;65;p2">
            <a:extLst>
              <a:ext uri="{FF2B5EF4-FFF2-40B4-BE49-F238E27FC236}">
                <a16:creationId xmlns:a16="http://schemas.microsoft.com/office/drawing/2014/main" id="{7D8676FA-39C9-CE4A-A071-F97A92C3D745}"/>
              </a:ext>
            </a:extLst>
          </p:cNvPr>
          <p:cNvSpPr txBox="1"/>
          <p:nvPr userDrawn="1"/>
        </p:nvSpPr>
        <p:spPr>
          <a:xfrm>
            <a:off x="10292315" y="6486300"/>
            <a:ext cx="2736603"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Open Sans SemiBold"/>
                <a:ea typeface="Open Sans SemiBold"/>
                <a:cs typeface="Open Sans SemiBold"/>
                <a:sym typeface="Open Sans SemiBold"/>
              </a:rPr>
              <a:t>CIS 4210/5210  |</a:t>
            </a:r>
            <a:fld id="{094FF72E-A879-8D44-87F8-7E629CA79356}" type="slidenum">
              <a:rPr lang="en-US" sz="1400" b="0" i="0" u="none" strike="noStrike" cap="none" smtClean="0">
                <a:solidFill>
                  <a:srgbClr val="FFFFFF"/>
                </a:solidFill>
                <a:latin typeface="Open Sans SemiBold"/>
                <a:ea typeface="Open Sans SemiBold"/>
                <a:cs typeface="Open Sans SemiBold"/>
                <a:sym typeface="Open Sans SemiBold"/>
              </a:rPr>
              <a:t>‹#›</a:t>
            </a:fld>
            <a:endParaRPr sz="1400" b="0" i="0" u="none" strike="noStrike" cap="none" dirty="0">
              <a:solidFill>
                <a:srgbClr val="FFFFFF"/>
              </a:solidFill>
              <a:latin typeface="Open Sans SemiBold"/>
              <a:ea typeface="Open Sans SemiBold"/>
              <a:cs typeface="Open Sans SemiBold"/>
              <a:sym typeface="Open Sans SemiBo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preserve="1" userDrawn="1">
  <p:cSld name="Title only">
    <p:spTree>
      <p:nvGrpSpPr>
        <p:cNvPr id="1" name="Shape 23"/>
        <p:cNvGrpSpPr/>
        <p:nvPr/>
      </p:nvGrpSpPr>
      <p:grpSpPr>
        <a:xfrm>
          <a:off x="0" y="0"/>
          <a:ext cx="0" cy="0"/>
          <a:chOff x="0" y="0"/>
          <a:chExt cx="0" cy="0"/>
        </a:xfrm>
      </p:grpSpPr>
      <p:pic>
        <p:nvPicPr>
          <p:cNvPr id="24" name="Google Shape;24;p12"/>
          <p:cNvPicPr preferRelativeResize="0"/>
          <p:nvPr/>
        </p:nvPicPr>
        <p:blipFill rotWithShape="1">
          <a:blip r:embed="rId2" cstate="hqprint">
            <a:alphaModFix amt="40000"/>
            <a:extLst>
              <a:ext uri="{28A0092B-C50C-407E-A947-70E740481C1C}">
                <a14:useLocalDpi xmlns:a14="http://schemas.microsoft.com/office/drawing/2010/main"/>
              </a:ext>
            </a:extLst>
          </a:blip>
          <a:srcRect/>
          <a:stretch/>
        </p:blipFill>
        <p:spPr>
          <a:xfrm>
            <a:off x="156750" y="6547264"/>
            <a:ext cx="1981200" cy="274320"/>
          </a:xfrm>
          <a:prstGeom prst="rect">
            <a:avLst/>
          </a:prstGeom>
          <a:noFill/>
          <a:ln>
            <a:noFill/>
          </a:ln>
        </p:spPr>
      </p:pic>
      <p:sp>
        <p:nvSpPr>
          <p:cNvPr id="27" name="Google Shape;27;p12"/>
          <p:cNvSpPr txBox="1">
            <a:spLocks noGrp="1"/>
          </p:cNvSpPr>
          <p:nvPr>
            <p:ph type="body" idx="2"/>
          </p:nvPr>
        </p:nvSpPr>
        <p:spPr>
          <a:xfrm>
            <a:off x="394073" y="311152"/>
            <a:ext cx="10555200" cy="651000"/>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1000"/>
              </a:spcBef>
              <a:spcAft>
                <a:spcPts val="0"/>
              </a:spcAft>
              <a:buClr>
                <a:srgbClr val="370661"/>
              </a:buClr>
              <a:buSzPts val="3200"/>
              <a:buFont typeface="Open Sans"/>
              <a:buNone/>
              <a:defRPr sz="3400" b="1" baseline="0">
                <a:solidFill>
                  <a:srgbClr val="370661"/>
                </a:solidFill>
              </a:defRPr>
            </a:lvl1pPr>
            <a:lvl2pPr marL="914400" lvl="1" indent="-342900" algn="l">
              <a:lnSpc>
                <a:spcPct val="90000"/>
              </a:lnSpc>
              <a:spcBef>
                <a:spcPts val="500"/>
              </a:spcBef>
              <a:spcAft>
                <a:spcPts val="0"/>
              </a:spcAft>
              <a:buClr>
                <a:srgbClr val="370661"/>
              </a:buClr>
              <a:buSzPts val="1800"/>
              <a:buFont typeface="Open Sans"/>
              <a:buChar char="▪"/>
              <a:defRPr b="1">
                <a:solidFill>
                  <a:srgbClr val="370661"/>
                </a:solidFill>
              </a:defRPr>
            </a:lvl2pPr>
            <a:lvl3pPr marL="1371600" lvl="2" indent="-342900" algn="l">
              <a:lnSpc>
                <a:spcPct val="90000"/>
              </a:lnSpc>
              <a:spcBef>
                <a:spcPts val="500"/>
              </a:spcBef>
              <a:spcAft>
                <a:spcPts val="0"/>
              </a:spcAft>
              <a:buClr>
                <a:srgbClr val="370661"/>
              </a:buClr>
              <a:buSzPts val="1800"/>
              <a:buFont typeface="Open Sans"/>
              <a:buChar char="•"/>
              <a:defRPr b="1">
                <a:solidFill>
                  <a:srgbClr val="370661"/>
                </a:solidFill>
              </a:defRPr>
            </a:lvl3pPr>
            <a:lvl4pPr marL="1828800" lvl="3" indent="-342900" algn="l">
              <a:lnSpc>
                <a:spcPct val="90000"/>
              </a:lnSpc>
              <a:spcBef>
                <a:spcPts val="500"/>
              </a:spcBef>
              <a:spcAft>
                <a:spcPts val="0"/>
              </a:spcAft>
              <a:buClr>
                <a:srgbClr val="370661"/>
              </a:buClr>
              <a:buSzPts val="1800"/>
              <a:buFont typeface="Open Sans"/>
              <a:buChar char="o"/>
              <a:defRPr b="1">
                <a:solidFill>
                  <a:srgbClr val="370661"/>
                </a:solidFill>
              </a:defRPr>
            </a:lvl4pPr>
            <a:lvl5pPr marL="2286000" lvl="4" indent="-342900" algn="l">
              <a:lnSpc>
                <a:spcPct val="90000"/>
              </a:lnSpc>
              <a:spcBef>
                <a:spcPts val="500"/>
              </a:spcBef>
              <a:spcAft>
                <a:spcPts val="0"/>
              </a:spcAft>
              <a:buClr>
                <a:srgbClr val="370661"/>
              </a:buClr>
              <a:buSzPts val="1800"/>
              <a:buFont typeface="Open Sans"/>
              <a:buChar char="▪"/>
              <a:defRPr b="1">
                <a:solidFill>
                  <a:srgbClr val="370661"/>
                </a:solidFill>
              </a:defRPr>
            </a:lvl5pPr>
            <a:lvl6pPr marL="2743200" lvl="5"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6pPr>
            <a:lvl7pPr marL="3200400" lvl="6"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7pPr>
            <a:lvl8pPr marL="3657600" lvl="7"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8pPr>
            <a:lvl9pPr marL="4114800" lvl="8"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9pPr>
          </a:lstStyle>
          <a:p>
            <a:endParaRPr dirty="0"/>
          </a:p>
        </p:txBody>
      </p:sp>
      <p:sp>
        <p:nvSpPr>
          <p:cNvPr id="10" name="Google Shape;65;p2">
            <a:extLst>
              <a:ext uri="{FF2B5EF4-FFF2-40B4-BE49-F238E27FC236}">
                <a16:creationId xmlns:a16="http://schemas.microsoft.com/office/drawing/2014/main" id="{7D8676FA-39C9-CE4A-A071-F97A92C3D745}"/>
              </a:ext>
            </a:extLst>
          </p:cNvPr>
          <p:cNvSpPr txBox="1"/>
          <p:nvPr userDrawn="1"/>
        </p:nvSpPr>
        <p:spPr>
          <a:xfrm>
            <a:off x="10301778" y="6483050"/>
            <a:ext cx="2259300" cy="135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tx2"/>
                </a:solidFill>
                <a:latin typeface="+mj-lt"/>
                <a:ea typeface="Open Sans SemiBold"/>
                <a:cs typeface="Open Sans SemiBold"/>
                <a:sym typeface="Open Sans SemiBold"/>
              </a:rPr>
              <a:t>CIS </a:t>
            </a:r>
            <a:r>
              <a:rPr lang="en-US" sz="1400" b="0" i="0" u="none" strike="noStrike" cap="none" baseline="0" dirty="0">
                <a:solidFill>
                  <a:schemeClr val="tx2"/>
                </a:solidFill>
                <a:latin typeface="+mj-lt"/>
                <a:ea typeface="Open Sans SemiBold"/>
                <a:cs typeface="Open Sans SemiBold"/>
                <a:sym typeface="Open Sans SemiBold"/>
              </a:rPr>
              <a:t>4210/5210</a:t>
            </a:r>
            <a:r>
              <a:rPr lang="en-US" sz="1400" b="0" i="0" u="none" strike="noStrike" cap="none" dirty="0">
                <a:solidFill>
                  <a:schemeClr val="tx2"/>
                </a:solidFill>
                <a:latin typeface="+mj-lt"/>
                <a:ea typeface="Open Sans SemiBold"/>
                <a:cs typeface="Open Sans SemiBold"/>
                <a:sym typeface="Open Sans SemiBold"/>
              </a:rPr>
              <a:t>  | </a:t>
            </a:r>
            <a:fld id="{094FF72E-A879-8D44-87F8-7E629CA79356}" type="slidenum">
              <a:rPr lang="en-US" sz="1400" b="0" i="0" u="none" strike="noStrike" cap="none" smtClean="0">
                <a:solidFill>
                  <a:schemeClr val="tx2"/>
                </a:solidFill>
                <a:latin typeface="+mj-lt"/>
                <a:ea typeface="Open Sans SemiBold"/>
                <a:cs typeface="Open Sans SemiBold"/>
                <a:sym typeface="Open Sans SemiBold"/>
              </a:rPr>
              <a:t>‹#›</a:t>
            </a:fld>
            <a:endParaRPr sz="1400" b="0" i="0" u="none" strike="noStrike" cap="none" dirty="0">
              <a:solidFill>
                <a:schemeClr val="tx2"/>
              </a:solidFill>
              <a:latin typeface="+mj-lt"/>
              <a:ea typeface="Open Sans SemiBold"/>
              <a:cs typeface="Open Sans SemiBold"/>
              <a:sym typeface="Open Sans SemiBold"/>
            </a:endParaRPr>
          </a:p>
        </p:txBody>
      </p:sp>
    </p:spTree>
    <p:extLst>
      <p:ext uri="{BB962C8B-B14F-4D97-AF65-F5344CB8AC3E}">
        <p14:creationId xmlns:p14="http://schemas.microsoft.com/office/powerpoint/2010/main" val="2043301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Title and Content" userDrawn="1">
  <p:cSld name="2_Title and Content">
    <p:spTree>
      <p:nvGrpSpPr>
        <p:cNvPr id="1" name="Shape 35"/>
        <p:cNvGrpSpPr/>
        <p:nvPr/>
      </p:nvGrpSpPr>
      <p:grpSpPr>
        <a:xfrm>
          <a:off x="0" y="0"/>
          <a:ext cx="0" cy="0"/>
          <a:chOff x="0" y="0"/>
          <a:chExt cx="0" cy="0"/>
        </a:xfrm>
      </p:grpSpPr>
      <p:sp>
        <p:nvSpPr>
          <p:cNvPr id="37" name="Google Shape;37;p14"/>
          <p:cNvSpPr txBox="1">
            <a:spLocks noGrp="1"/>
          </p:cNvSpPr>
          <p:nvPr>
            <p:ph type="body" idx="1"/>
          </p:nvPr>
        </p:nvSpPr>
        <p:spPr>
          <a:xfrm>
            <a:off x="399684" y="1416050"/>
            <a:ext cx="4823751" cy="4106863"/>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Font typeface="Courier New"/>
              <a:buChar char="o"/>
              <a:defRPr sz="2000">
                <a:latin typeface="Open Sans"/>
                <a:ea typeface="Open Sans"/>
                <a:cs typeface="Open Sans"/>
                <a:sym typeface="Open Sans"/>
              </a:defRPr>
            </a:lvl1pPr>
            <a:lvl2pPr marL="914400" lvl="1" indent="-355600" algn="l">
              <a:lnSpc>
                <a:spcPct val="90000"/>
              </a:lnSpc>
              <a:spcBef>
                <a:spcPts val="500"/>
              </a:spcBef>
              <a:spcAft>
                <a:spcPts val="0"/>
              </a:spcAft>
              <a:buClr>
                <a:schemeClr val="dk1"/>
              </a:buClr>
              <a:buSzPts val="2000"/>
              <a:buFont typeface="Noto Sans Symbols"/>
              <a:buChar char="▪"/>
              <a:defRPr sz="2000">
                <a:latin typeface="Open Sans"/>
                <a:ea typeface="Open Sans"/>
                <a:cs typeface="Open Sans"/>
                <a:sym typeface="Open Sans"/>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40" name="Google Shape;40;p14"/>
          <p:cNvSpPr>
            <a:spLocks noGrp="1"/>
          </p:cNvSpPr>
          <p:nvPr>
            <p:ph type="pic" idx="3"/>
          </p:nvPr>
        </p:nvSpPr>
        <p:spPr>
          <a:xfrm>
            <a:off x="5629275" y="1416050"/>
            <a:ext cx="5373688" cy="410686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Courier New"/>
              <a:buChar char="o"/>
              <a:defRPr sz="28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Noto Sans Symbols"/>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Courier New"/>
              <a:buChar char="o"/>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41" name="Google Shape;41;p14"/>
          <p:cNvPicPr preferRelativeResize="0"/>
          <p:nvPr/>
        </p:nvPicPr>
        <p:blipFill rotWithShape="1">
          <a:blip r:embed="rId2" cstate="hqprint">
            <a:alphaModFix amt="40000"/>
            <a:extLst>
              <a:ext uri="{28A0092B-C50C-407E-A947-70E740481C1C}">
                <a14:useLocalDpi xmlns:a14="http://schemas.microsoft.com/office/drawing/2010/main"/>
              </a:ext>
            </a:extLst>
          </a:blip>
          <a:srcRect/>
          <a:stretch/>
        </p:blipFill>
        <p:spPr>
          <a:xfrm>
            <a:off x="156750" y="6547264"/>
            <a:ext cx="1981200" cy="274320"/>
          </a:xfrm>
          <a:prstGeom prst="rect">
            <a:avLst/>
          </a:prstGeom>
          <a:noFill/>
          <a:ln>
            <a:noFill/>
          </a:ln>
        </p:spPr>
      </p:pic>
      <p:sp>
        <p:nvSpPr>
          <p:cNvPr id="42" name="Google Shape;42;p14"/>
          <p:cNvSpPr txBox="1"/>
          <p:nvPr/>
        </p:nvSpPr>
        <p:spPr>
          <a:xfrm>
            <a:off x="8290560" y="6486304"/>
            <a:ext cx="3858542" cy="37169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baseline="0" dirty="0">
                <a:solidFill>
                  <a:schemeClr val="bg2"/>
                </a:solidFill>
                <a:latin typeface="Open Sans"/>
                <a:ea typeface="Open Sans"/>
                <a:cs typeface="Open Sans"/>
                <a:sym typeface="Open Sans"/>
              </a:rPr>
              <a:t> CIS 4210/5210   |   Property of Penn Engineering   |   </a:t>
            </a:r>
            <a:fld id="{00000000-1234-1234-1234-123412341234}" type="slidenum">
              <a:rPr lang="en-US" sz="1100" b="0" i="0" u="none" strike="noStrike" cap="none" baseline="0" smtClean="0">
                <a:solidFill>
                  <a:schemeClr val="bg2"/>
                </a:solidFill>
                <a:latin typeface="Open Sans"/>
                <a:ea typeface="Open Sans"/>
                <a:cs typeface="Open Sans"/>
                <a:sym typeface="Open Sans"/>
              </a:rPr>
              <a:pPr marL="0" marR="0" lvl="0" indent="0" algn="r" rtl="0">
                <a:lnSpc>
                  <a:spcPct val="100000"/>
                </a:lnSpc>
                <a:spcBef>
                  <a:spcPts val="0"/>
                </a:spcBef>
                <a:spcAft>
                  <a:spcPts val="0"/>
                </a:spcAft>
                <a:buClr>
                  <a:srgbClr val="888888"/>
                </a:buClr>
                <a:buSzPts val="1100"/>
                <a:buFont typeface="Open Sans"/>
                <a:buNone/>
              </a:pPr>
              <a:t>‹#›</a:t>
            </a:fld>
            <a:endParaRPr sz="1100" b="0" i="0" u="none" strike="noStrike" cap="none" baseline="0" dirty="0">
              <a:solidFill>
                <a:schemeClr val="bg2"/>
              </a:solidFill>
              <a:latin typeface="Open Sans"/>
              <a:ea typeface="Open Sans"/>
              <a:cs typeface="Open Sans"/>
              <a:sym typeface="Open Sans"/>
            </a:endParaRPr>
          </a:p>
        </p:txBody>
      </p:sp>
      <p:sp>
        <p:nvSpPr>
          <p:cNvPr id="9" name="Google Shape;27;p12">
            <a:extLst>
              <a:ext uri="{FF2B5EF4-FFF2-40B4-BE49-F238E27FC236}">
                <a16:creationId xmlns:a16="http://schemas.microsoft.com/office/drawing/2014/main" id="{BEE2D974-1EAC-1F42-AA2D-B7FF8CEE91DF}"/>
              </a:ext>
            </a:extLst>
          </p:cNvPr>
          <p:cNvSpPr txBox="1">
            <a:spLocks noGrp="1"/>
          </p:cNvSpPr>
          <p:nvPr>
            <p:ph type="body" idx="2"/>
          </p:nvPr>
        </p:nvSpPr>
        <p:spPr>
          <a:xfrm>
            <a:off x="394073" y="311152"/>
            <a:ext cx="10555200" cy="651000"/>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1000"/>
              </a:spcBef>
              <a:spcAft>
                <a:spcPts val="0"/>
              </a:spcAft>
              <a:buClr>
                <a:srgbClr val="370661"/>
              </a:buClr>
              <a:buSzPts val="3200"/>
              <a:buFont typeface="Open Sans"/>
              <a:buNone/>
              <a:defRPr sz="3400" b="1" baseline="0">
                <a:solidFill>
                  <a:srgbClr val="370661"/>
                </a:solidFill>
              </a:defRPr>
            </a:lvl1pPr>
            <a:lvl2pPr marL="914400" lvl="1" indent="-342900" algn="l">
              <a:lnSpc>
                <a:spcPct val="90000"/>
              </a:lnSpc>
              <a:spcBef>
                <a:spcPts val="500"/>
              </a:spcBef>
              <a:spcAft>
                <a:spcPts val="0"/>
              </a:spcAft>
              <a:buClr>
                <a:srgbClr val="370661"/>
              </a:buClr>
              <a:buSzPts val="1800"/>
              <a:buFont typeface="Open Sans"/>
              <a:buChar char="▪"/>
              <a:defRPr b="1">
                <a:solidFill>
                  <a:srgbClr val="370661"/>
                </a:solidFill>
              </a:defRPr>
            </a:lvl2pPr>
            <a:lvl3pPr marL="1371600" lvl="2" indent="-342900" algn="l">
              <a:lnSpc>
                <a:spcPct val="90000"/>
              </a:lnSpc>
              <a:spcBef>
                <a:spcPts val="500"/>
              </a:spcBef>
              <a:spcAft>
                <a:spcPts val="0"/>
              </a:spcAft>
              <a:buClr>
                <a:srgbClr val="370661"/>
              </a:buClr>
              <a:buSzPts val="1800"/>
              <a:buFont typeface="Open Sans"/>
              <a:buChar char="•"/>
              <a:defRPr b="1">
                <a:solidFill>
                  <a:srgbClr val="370661"/>
                </a:solidFill>
              </a:defRPr>
            </a:lvl3pPr>
            <a:lvl4pPr marL="1828800" lvl="3" indent="-342900" algn="l">
              <a:lnSpc>
                <a:spcPct val="90000"/>
              </a:lnSpc>
              <a:spcBef>
                <a:spcPts val="500"/>
              </a:spcBef>
              <a:spcAft>
                <a:spcPts val="0"/>
              </a:spcAft>
              <a:buClr>
                <a:srgbClr val="370661"/>
              </a:buClr>
              <a:buSzPts val="1800"/>
              <a:buFont typeface="Open Sans"/>
              <a:buChar char="o"/>
              <a:defRPr b="1">
                <a:solidFill>
                  <a:srgbClr val="370661"/>
                </a:solidFill>
              </a:defRPr>
            </a:lvl4pPr>
            <a:lvl5pPr marL="2286000" lvl="4" indent="-342900" algn="l">
              <a:lnSpc>
                <a:spcPct val="90000"/>
              </a:lnSpc>
              <a:spcBef>
                <a:spcPts val="500"/>
              </a:spcBef>
              <a:spcAft>
                <a:spcPts val="0"/>
              </a:spcAft>
              <a:buClr>
                <a:srgbClr val="370661"/>
              </a:buClr>
              <a:buSzPts val="1800"/>
              <a:buFont typeface="Open Sans"/>
              <a:buChar char="▪"/>
              <a:defRPr b="1">
                <a:solidFill>
                  <a:srgbClr val="370661"/>
                </a:solidFill>
              </a:defRPr>
            </a:lvl5pPr>
            <a:lvl6pPr marL="2743200" lvl="5"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6pPr>
            <a:lvl7pPr marL="3200400" lvl="6"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7pPr>
            <a:lvl8pPr marL="3657600" lvl="7"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8pPr>
            <a:lvl9pPr marL="4114800" lvl="8"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9pPr>
          </a:lstStyle>
          <a:p>
            <a:endParaRPr dirty="0"/>
          </a:p>
        </p:txBody>
      </p:sp>
      <p:pic>
        <p:nvPicPr>
          <p:cNvPr id="10" name="Google Shape;66;p2">
            <a:extLst>
              <a:ext uri="{FF2B5EF4-FFF2-40B4-BE49-F238E27FC236}">
                <a16:creationId xmlns:a16="http://schemas.microsoft.com/office/drawing/2014/main" id="{649A136B-7A2E-2941-AB0D-6CB107691063}"/>
              </a:ext>
            </a:extLst>
          </p:cNvPr>
          <p:cNvPicPr preferRelativeResize="0"/>
          <p:nvPr userDrawn="1"/>
        </p:nvPicPr>
        <p:blipFill rotWithShape="1">
          <a:blip r:embed="rId3" cstate="hqprint">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1" name="Google Shape;67;p2">
            <a:extLst>
              <a:ext uri="{FF2B5EF4-FFF2-40B4-BE49-F238E27FC236}">
                <a16:creationId xmlns:a16="http://schemas.microsoft.com/office/drawing/2014/main" id="{43727CB3-AE7C-6D4B-8A6F-2E50425D599C}"/>
              </a:ext>
            </a:extLst>
          </p:cNvPr>
          <p:cNvSpPr/>
          <p:nvPr userDrawn="1"/>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_Title and Content" preserve="1" userDrawn="1">
  <p:cSld name="3_Title and Content">
    <p:spTree>
      <p:nvGrpSpPr>
        <p:cNvPr id="1" name="Shape 35"/>
        <p:cNvGrpSpPr/>
        <p:nvPr/>
      </p:nvGrpSpPr>
      <p:grpSpPr>
        <a:xfrm>
          <a:off x="0" y="0"/>
          <a:ext cx="0" cy="0"/>
          <a:chOff x="0" y="0"/>
          <a:chExt cx="0" cy="0"/>
        </a:xfrm>
      </p:grpSpPr>
      <p:sp>
        <p:nvSpPr>
          <p:cNvPr id="37" name="Google Shape;37;p14"/>
          <p:cNvSpPr txBox="1">
            <a:spLocks noGrp="1"/>
          </p:cNvSpPr>
          <p:nvPr>
            <p:ph type="body" idx="1"/>
          </p:nvPr>
        </p:nvSpPr>
        <p:spPr>
          <a:xfrm>
            <a:off x="6125522" y="1416050"/>
            <a:ext cx="4823751" cy="4106863"/>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Font typeface="Courier New"/>
              <a:buChar char="o"/>
              <a:defRPr sz="2000">
                <a:latin typeface="Open Sans"/>
                <a:ea typeface="Open Sans"/>
                <a:cs typeface="Open Sans"/>
                <a:sym typeface="Open Sans"/>
              </a:defRPr>
            </a:lvl1pPr>
            <a:lvl2pPr marL="914400" lvl="1" indent="-355600" algn="l">
              <a:lnSpc>
                <a:spcPct val="90000"/>
              </a:lnSpc>
              <a:spcBef>
                <a:spcPts val="500"/>
              </a:spcBef>
              <a:spcAft>
                <a:spcPts val="0"/>
              </a:spcAft>
              <a:buClr>
                <a:schemeClr val="dk1"/>
              </a:buClr>
              <a:buSzPts val="2000"/>
              <a:buFont typeface="Noto Sans Symbols"/>
              <a:buChar char="▪"/>
              <a:defRPr sz="2000">
                <a:latin typeface="Open Sans"/>
                <a:ea typeface="Open Sans"/>
                <a:cs typeface="Open Sans"/>
                <a:sym typeface="Open Sans"/>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40" name="Google Shape;40;p14"/>
          <p:cNvSpPr>
            <a:spLocks noGrp="1"/>
          </p:cNvSpPr>
          <p:nvPr>
            <p:ph type="pic" idx="3"/>
          </p:nvPr>
        </p:nvSpPr>
        <p:spPr>
          <a:xfrm>
            <a:off x="394073" y="1416050"/>
            <a:ext cx="5373688" cy="410686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Courier New"/>
              <a:buChar char="o"/>
              <a:defRPr sz="28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Noto Sans Symbols"/>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Courier New"/>
              <a:buChar char="o"/>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pic>
        <p:nvPicPr>
          <p:cNvPr id="41" name="Google Shape;41;p14"/>
          <p:cNvPicPr preferRelativeResize="0"/>
          <p:nvPr/>
        </p:nvPicPr>
        <p:blipFill rotWithShape="1">
          <a:blip r:embed="rId2" cstate="hqprint">
            <a:alphaModFix amt="40000"/>
            <a:extLst>
              <a:ext uri="{28A0092B-C50C-407E-A947-70E740481C1C}">
                <a14:useLocalDpi xmlns:a14="http://schemas.microsoft.com/office/drawing/2010/main"/>
              </a:ext>
            </a:extLst>
          </a:blip>
          <a:srcRect/>
          <a:stretch/>
        </p:blipFill>
        <p:spPr>
          <a:xfrm>
            <a:off x="156750" y="6547264"/>
            <a:ext cx="1981200" cy="274320"/>
          </a:xfrm>
          <a:prstGeom prst="rect">
            <a:avLst/>
          </a:prstGeom>
          <a:noFill/>
          <a:ln>
            <a:noFill/>
          </a:ln>
        </p:spPr>
      </p:pic>
      <p:sp>
        <p:nvSpPr>
          <p:cNvPr id="42" name="Google Shape;42;p14"/>
          <p:cNvSpPr txBox="1"/>
          <p:nvPr/>
        </p:nvSpPr>
        <p:spPr>
          <a:xfrm>
            <a:off x="8290560" y="6486304"/>
            <a:ext cx="3858542" cy="37169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dirty="0">
                <a:solidFill>
                  <a:srgbClr val="888888"/>
                </a:solidFill>
                <a:latin typeface="Open Sans"/>
                <a:ea typeface="Open Sans"/>
                <a:cs typeface="Open Sans"/>
                <a:sym typeface="Open Sans"/>
              </a:rPr>
              <a:t> CIS 4210/5210   |   Property of Penn Engineering   |   </a:t>
            </a:r>
            <a:fld id="{00000000-1234-1234-1234-123412341234}" type="slidenum">
              <a:rPr lang="en-US" sz="1100" b="0" i="0" u="none" strike="noStrike" cap="none" smtClean="0">
                <a:solidFill>
                  <a:srgbClr val="888888"/>
                </a:solidFill>
                <a:latin typeface="Open Sans"/>
                <a:ea typeface="Open Sans"/>
                <a:cs typeface="Open Sans"/>
                <a:sym typeface="Open Sans"/>
              </a:rPr>
              <a:pPr marL="0" marR="0" lvl="0" indent="0" algn="r" rtl="0">
                <a:lnSpc>
                  <a:spcPct val="100000"/>
                </a:lnSpc>
                <a:spcBef>
                  <a:spcPts val="0"/>
                </a:spcBef>
                <a:spcAft>
                  <a:spcPts val="0"/>
                </a:spcAft>
                <a:buClr>
                  <a:srgbClr val="888888"/>
                </a:buClr>
                <a:buSzPts val="1100"/>
                <a:buFont typeface="Open Sans"/>
                <a:buNone/>
              </a:pPr>
              <a:t>‹#›</a:t>
            </a:fld>
            <a:endParaRPr sz="1100" b="0" i="0" u="none" strike="noStrike" cap="none" dirty="0">
              <a:solidFill>
                <a:srgbClr val="888888"/>
              </a:solidFill>
              <a:latin typeface="Open Sans"/>
              <a:ea typeface="Open Sans"/>
              <a:cs typeface="Open Sans"/>
              <a:sym typeface="Open Sans"/>
            </a:endParaRPr>
          </a:p>
        </p:txBody>
      </p:sp>
      <p:sp>
        <p:nvSpPr>
          <p:cNvPr id="9" name="Google Shape;27;p12">
            <a:extLst>
              <a:ext uri="{FF2B5EF4-FFF2-40B4-BE49-F238E27FC236}">
                <a16:creationId xmlns:a16="http://schemas.microsoft.com/office/drawing/2014/main" id="{BEE2D974-1EAC-1F42-AA2D-B7FF8CEE91DF}"/>
              </a:ext>
            </a:extLst>
          </p:cNvPr>
          <p:cNvSpPr txBox="1">
            <a:spLocks noGrp="1"/>
          </p:cNvSpPr>
          <p:nvPr>
            <p:ph type="body" idx="2"/>
          </p:nvPr>
        </p:nvSpPr>
        <p:spPr>
          <a:xfrm>
            <a:off x="394073" y="311152"/>
            <a:ext cx="10555200" cy="651000"/>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1000"/>
              </a:spcBef>
              <a:spcAft>
                <a:spcPts val="0"/>
              </a:spcAft>
              <a:buClr>
                <a:srgbClr val="370661"/>
              </a:buClr>
              <a:buSzPts val="3200"/>
              <a:buFont typeface="Open Sans"/>
              <a:buNone/>
              <a:defRPr sz="3400" b="1" baseline="0">
                <a:solidFill>
                  <a:srgbClr val="370661"/>
                </a:solidFill>
              </a:defRPr>
            </a:lvl1pPr>
            <a:lvl2pPr marL="914400" lvl="1" indent="-342900" algn="l">
              <a:lnSpc>
                <a:spcPct val="90000"/>
              </a:lnSpc>
              <a:spcBef>
                <a:spcPts val="500"/>
              </a:spcBef>
              <a:spcAft>
                <a:spcPts val="0"/>
              </a:spcAft>
              <a:buClr>
                <a:srgbClr val="370661"/>
              </a:buClr>
              <a:buSzPts val="1800"/>
              <a:buFont typeface="Open Sans"/>
              <a:buChar char="▪"/>
              <a:defRPr b="1">
                <a:solidFill>
                  <a:srgbClr val="370661"/>
                </a:solidFill>
              </a:defRPr>
            </a:lvl2pPr>
            <a:lvl3pPr marL="1371600" lvl="2" indent="-342900" algn="l">
              <a:lnSpc>
                <a:spcPct val="90000"/>
              </a:lnSpc>
              <a:spcBef>
                <a:spcPts val="500"/>
              </a:spcBef>
              <a:spcAft>
                <a:spcPts val="0"/>
              </a:spcAft>
              <a:buClr>
                <a:srgbClr val="370661"/>
              </a:buClr>
              <a:buSzPts val="1800"/>
              <a:buFont typeface="Open Sans"/>
              <a:buChar char="•"/>
              <a:defRPr b="1">
                <a:solidFill>
                  <a:srgbClr val="370661"/>
                </a:solidFill>
              </a:defRPr>
            </a:lvl3pPr>
            <a:lvl4pPr marL="1828800" lvl="3" indent="-342900" algn="l">
              <a:lnSpc>
                <a:spcPct val="90000"/>
              </a:lnSpc>
              <a:spcBef>
                <a:spcPts val="500"/>
              </a:spcBef>
              <a:spcAft>
                <a:spcPts val="0"/>
              </a:spcAft>
              <a:buClr>
                <a:srgbClr val="370661"/>
              </a:buClr>
              <a:buSzPts val="1800"/>
              <a:buFont typeface="Open Sans"/>
              <a:buChar char="o"/>
              <a:defRPr b="1">
                <a:solidFill>
                  <a:srgbClr val="370661"/>
                </a:solidFill>
              </a:defRPr>
            </a:lvl4pPr>
            <a:lvl5pPr marL="2286000" lvl="4" indent="-342900" algn="l">
              <a:lnSpc>
                <a:spcPct val="90000"/>
              </a:lnSpc>
              <a:spcBef>
                <a:spcPts val="500"/>
              </a:spcBef>
              <a:spcAft>
                <a:spcPts val="0"/>
              </a:spcAft>
              <a:buClr>
                <a:srgbClr val="370661"/>
              </a:buClr>
              <a:buSzPts val="1800"/>
              <a:buFont typeface="Open Sans"/>
              <a:buChar char="▪"/>
              <a:defRPr b="1">
                <a:solidFill>
                  <a:srgbClr val="370661"/>
                </a:solidFill>
              </a:defRPr>
            </a:lvl5pPr>
            <a:lvl6pPr marL="2743200" lvl="5"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6pPr>
            <a:lvl7pPr marL="3200400" lvl="6"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7pPr>
            <a:lvl8pPr marL="3657600" lvl="7"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8pPr>
            <a:lvl9pPr marL="4114800" lvl="8"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9pPr>
          </a:lstStyle>
          <a:p>
            <a:endParaRPr dirty="0"/>
          </a:p>
        </p:txBody>
      </p:sp>
      <p:pic>
        <p:nvPicPr>
          <p:cNvPr id="10" name="Google Shape;66;p2">
            <a:extLst>
              <a:ext uri="{FF2B5EF4-FFF2-40B4-BE49-F238E27FC236}">
                <a16:creationId xmlns:a16="http://schemas.microsoft.com/office/drawing/2014/main" id="{649A136B-7A2E-2941-AB0D-6CB107691063}"/>
              </a:ext>
            </a:extLst>
          </p:cNvPr>
          <p:cNvPicPr preferRelativeResize="0"/>
          <p:nvPr userDrawn="1"/>
        </p:nvPicPr>
        <p:blipFill rotWithShape="1">
          <a:blip r:embed="rId3" cstate="hqprint">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1" name="Google Shape;67;p2">
            <a:extLst>
              <a:ext uri="{FF2B5EF4-FFF2-40B4-BE49-F238E27FC236}">
                <a16:creationId xmlns:a16="http://schemas.microsoft.com/office/drawing/2014/main" id="{43727CB3-AE7C-6D4B-8A6F-2E50425D599C}"/>
              </a:ext>
            </a:extLst>
          </p:cNvPr>
          <p:cNvSpPr/>
          <p:nvPr userDrawn="1"/>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40004366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Open Sans"/>
              <a:buNone/>
              <a:defRPr sz="4400" b="0" i="0" u="none" strike="noStrike" cap="none">
                <a:solidFill>
                  <a:schemeClr val="dk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11" name="Google Shape;11;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Courier New"/>
              <a:buChar char="o"/>
              <a:defRPr sz="2800" b="0" i="0" u="none" strike="noStrike" cap="none">
                <a:solidFill>
                  <a:schemeClr val="dk1"/>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Noto Sans Symbols"/>
              <a:buChar char="▪"/>
              <a:defRPr sz="2400" b="0" i="0" u="none" strike="noStrike" cap="none">
                <a:solidFill>
                  <a:schemeClr val="dk1"/>
                </a:solidFill>
                <a:latin typeface="Open Sans"/>
                <a:ea typeface="Open Sans"/>
                <a:cs typeface="Open Sans"/>
                <a:sym typeface="Open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L="1828800" marR="0" lvl="3" indent="-342900" algn="l" rtl="0">
              <a:lnSpc>
                <a:spcPct val="90000"/>
              </a:lnSpc>
              <a:spcBef>
                <a:spcPts val="500"/>
              </a:spcBef>
              <a:spcAft>
                <a:spcPts val="0"/>
              </a:spcAft>
              <a:buClr>
                <a:schemeClr val="dk1"/>
              </a:buClr>
              <a:buSzPts val="1800"/>
              <a:buFont typeface="Courier New"/>
              <a:buChar char="o"/>
              <a:defRPr sz="1800" b="0" i="0" u="none" strike="noStrike" cap="none">
                <a:solidFill>
                  <a:schemeClr val="dk1"/>
                </a:solidFill>
                <a:latin typeface="Open Sans"/>
                <a:ea typeface="Open Sans"/>
                <a:cs typeface="Open Sans"/>
                <a:sym typeface="Open Sans"/>
              </a:defRPr>
            </a:lvl4pPr>
            <a:lvl5pPr marL="2286000" marR="0" lvl="4"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12" name="Google Shape;1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5" r:id="rId3"/>
    <p:sldLayoutId id="2147483652" r:id="rId4"/>
    <p:sldLayoutId id="2147483654"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9.tiff"/></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www.youtube.com/watch?v=s93KC4AGKnY&#160;"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www.youtube.com/watch?v=Lk8qgMFqaY8"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31.tiff"/><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tif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hyperlink" Target="http://www.youtube.com/watch?v=z1gO1QiBLmo"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g0TaYhjpOfo"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watch?v=M91ISnATDQY"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hyperlink" Target="https://roft.io/"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hyperlink" Target="http://artificial-intelligence-class.org/" TargetMode="Externa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tif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Umc9ezAyJv0"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JknRYYrV5Vk" TargetMode="External"/><Relationship Id="rId2" Type="http://schemas.openxmlformats.org/officeDocument/2006/relationships/image" Target="../media/image17.tif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1"/>
            <a:ext cx="5153100" cy="2710200"/>
          </a:xfrm>
          <a:prstGeom prst="rect">
            <a:avLst/>
          </a:prstGeom>
          <a:noFill/>
          <a:ln>
            <a:noFill/>
          </a:ln>
        </p:spPr>
        <p:txBody>
          <a:bodyPr spcFirstLastPara="1" wrap="square" lIns="91425" tIns="45700" rIns="91425" bIns="45700" anchor="t" anchorCtr="0">
            <a:normAutofit fontScale="92500" lnSpcReduction="20000"/>
          </a:bodyPr>
          <a:lstStyle/>
          <a:p>
            <a:pPr marL="0" lvl="0" indent="0">
              <a:spcBef>
                <a:spcPts val="0"/>
              </a:spcBef>
              <a:buSzPts val="4800"/>
              <a:buNone/>
            </a:pPr>
            <a:r>
              <a:rPr lang="en-US" sz="5900" b="1" dirty="0">
                <a:solidFill>
                  <a:srgbClr val="370661"/>
                </a:solidFill>
              </a:rPr>
              <a:t>Artificial  Intelligence in Science Fiction</a:t>
            </a:r>
            <a:endParaRPr sz="5900" b="1" dirty="0">
              <a:solidFill>
                <a:srgbClr val="370661"/>
              </a:solidFill>
            </a:endParaRPr>
          </a:p>
        </p:txBody>
      </p:sp>
    </p:spTree>
    <p:extLst>
      <p:ext uri="{BB962C8B-B14F-4D97-AF65-F5344CB8AC3E}">
        <p14:creationId xmlns:p14="http://schemas.microsoft.com/office/powerpoint/2010/main" val="3187156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8C911C-9BD6-8845-8BA3-3F49F211BA4C}"/>
              </a:ext>
            </a:extLst>
          </p:cNvPr>
          <p:cNvSpPr>
            <a:spLocks noGrp="1"/>
          </p:cNvSpPr>
          <p:nvPr>
            <p:ph type="body" idx="2"/>
          </p:nvPr>
        </p:nvSpPr>
        <p:spPr/>
        <p:txBody>
          <a:bodyPr>
            <a:normAutofit lnSpcReduction="10000"/>
          </a:bodyPr>
          <a:lstStyle/>
          <a:p>
            <a:r>
              <a:rPr lang="en-US" dirty="0"/>
              <a:t>Science Fiction and Science Fact</a:t>
            </a:r>
          </a:p>
          <a:p>
            <a:endParaRPr lang="en-US" dirty="0"/>
          </a:p>
        </p:txBody>
      </p:sp>
      <p:pic>
        <p:nvPicPr>
          <p:cNvPr id="4" name="Content Placeholder 5">
            <a:extLst>
              <a:ext uri="{FF2B5EF4-FFF2-40B4-BE49-F238E27FC236}">
                <a16:creationId xmlns:a16="http://schemas.microsoft.com/office/drawing/2014/main" id="{B6D59640-A72F-8D49-A237-DB0699DB5061}"/>
              </a:ext>
            </a:extLst>
          </p:cNvPr>
          <p:cNvPicPr>
            <a:picLocks noChangeAspect="1"/>
          </p:cNvPicPr>
          <p:nvPr/>
        </p:nvPicPr>
        <p:blipFill>
          <a:blip r:embed="rId3"/>
          <a:stretch>
            <a:fillRect/>
          </a:stretch>
        </p:blipFill>
        <p:spPr>
          <a:xfrm>
            <a:off x="2983615" y="1077530"/>
            <a:ext cx="6224769" cy="3735460"/>
          </a:xfrm>
          <a:prstGeom prst="rect">
            <a:avLst/>
          </a:prstGeom>
        </p:spPr>
      </p:pic>
      <p:pic>
        <p:nvPicPr>
          <p:cNvPr id="5" name="Picture 4">
            <a:extLst>
              <a:ext uri="{FF2B5EF4-FFF2-40B4-BE49-F238E27FC236}">
                <a16:creationId xmlns:a16="http://schemas.microsoft.com/office/drawing/2014/main" id="{70BCCDAC-3D9B-EA4B-AC72-7605E47EDA41}"/>
              </a:ext>
            </a:extLst>
          </p:cNvPr>
          <p:cNvPicPr>
            <a:picLocks noChangeAspect="1"/>
          </p:cNvPicPr>
          <p:nvPr/>
        </p:nvPicPr>
        <p:blipFill>
          <a:blip r:embed="rId4"/>
          <a:stretch>
            <a:fillRect/>
          </a:stretch>
        </p:blipFill>
        <p:spPr>
          <a:xfrm>
            <a:off x="1226193" y="4969565"/>
            <a:ext cx="9144000" cy="1888435"/>
          </a:xfrm>
          <a:prstGeom prst="rect">
            <a:avLst/>
          </a:prstGeom>
        </p:spPr>
      </p:pic>
    </p:spTree>
    <p:extLst>
      <p:ext uri="{BB962C8B-B14F-4D97-AF65-F5344CB8AC3E}">
        <p14:creationId xmlns:p14="http://schemas.microsoft.com/office/powerpoint/2010/main" val="3209800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8C911C-9BD6-8845-8BA3-3F49F211BA4C}"/>
              </a:ext>
            </a:extLst>
          </p:cNvPr>
          <p:cNvSpPr>
            <a:spLocks noGrp="1"/>
          </p:cNvSpPr>
          <p:nvPr>
            <p:ph type="body" idx="2"/>
          </p:nvPr>
        </p:nvSpPr>
        <p:spPr/>
        <p:txBody>
          <a:bodyPr>
            <a:normAutofit lnSpcReduction="10000"/>
          </a:bodyPr>
          <a:lstStyle/>
          <a:p>
            <a:r>
              <a:rPr lang="en-US" dirty="0"/>
              <a:t>Science Fiction and Science Fact</a:t>
            </a:r>
          </a:p>
          <a:p>
            <a:endParaRPr lang="en-US" dirty="0"/>
          </a:p>
        </p:txBody>
      </p:sp>
      <p:pic>
        <p:nvPicPr>
          <p:cNvPr id="6" name="Content Placeholder 5">
            <a:extLst>
              <a:ext uri="{FF2B5EF4-FFF2-40B4-BE49-F238E27FC236}">
                <a16:creationId xmlns:a16="http://schemas.microsoft.com/office/drawing/2014/main" id="{29085422-458A-ED42-942B-17E454A5032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6989" y="1746068"/>
            <a:ext cx="6840945" cy="3365864"/>
          </a:xfrm>
          <a:prstGeom prst="rect">
            <a:avLst/>
          </a:prstGeom>
        </p:spPr>
      </p:pic>
      <p:sp>
        <p:nvSpPr>
          <p:cNvPr id="3" name="Rectangle 2">
            <a:extLst>
              <a:ext uri="{FF2B5EF4-FFF2-40B4-BE49-F238E27FC236}">
                <a16:creationId xmlns:a16="http://schemas.microsoft.com/office/drawing/2014/main" id="{E57D3E6F-806B-9840-B6FC-8D7A4E185B28}"/>
              </a:ext>
            </a:extLst>
          </p:cNvPr>
          <p:cNvSpPr/>
          <p:nvPr/>
        </p:nvSpPr>
        <p:spPr>
          <a:xfrm>
            <a:off x="7017934" y="151179"/>
            <a:ext cx="5543550" cy="6555641"/>
          </a:xfrm>
          <a:prstGeom prst="rect">
            <a:avLst/>
          </a:prstGeom>
        </p:spPr>
        <p:txBody>
          <a:bodyPr wrap="square">
            <a:spAutoFit/>
          </a:bodyPr>
          <a:lstStyle/>
          <a:p>
            <a:r>
              <a:rPr lang="en-US" sz="2000" dirty="0">
                <a:latin typeface="medium-content-serif-font" charset="0"/>
              </a:rPr>
              <a:t>Armchair, Armchairs, Art, Artistic Creation, Artistic Creations, Artistries, Artistry, Arts, Artwork, Artworks, Arthropods, Arthropod, Arthropods, Artichoke, Artichokes, Arugula, Arugulas, Garden Rocket, Garden Rockets, Rocket Salad, Rocket Salads, Roquette, Roquettes, Asparagus, Asparaguses, ATM, ATMs, Automated Teller, Automated Teller Machine, Automated Teller Machines, Automated Tellers, Automatic Teller, Automatic Teller Machine, Automatic Teller Machines, Automatic Tellers, Cash Dispenser, Cash Dispensers, Cash Machine, Cash Machines, ATV, ATVs, All Terrain Vehicle, All Terrain Vehicles, Auditorium, Amphitheater, Amphitheaters, Auditoriums, Concert Hall, Concert Halls, Music Hall, Music Halls, Aurora, Auroras, Australian Shepherd, Australian Shepherds, Automobile, Auto, Automobiles, Autos, Car, Cars, Motorcar, Motorcars, Avocado, </a:t>
            </a:r>
            <a:r>
              <a:rPr lang="en-US" sz="2000" dirty="0" err="1">
                <a:latin typeface="medium-content-serif-font" charset="0"/>
              </a:rPr>
              <a:t>Aguacate</a:t>
            </a:r>
            <a:r>
              <a:rPr lang="en-US" sz="2000" dirty="0">
                <a:latin typeface="medium-content-serif-font" charset="0"/>
              </a:rPr>
              <a:t>, </a:t>
            </a:r>
            <a:r>
              <a:rPr lang="en-US" sz="2000" dirty="0" err="1">
                <a:latin typeface="medium-content-serif-font" charset="0"/>
              </a:rPr>
              <a:t>Aguacates</a:t>
            </a:r>
            <a:r>
              <a:rPr lang="en-US" sz="2000" dirty="0">
                <a:latin typeface="medium-content-serif-font" charset="0"/>
              </a:rPr>
              <a:t>, Alligator Pear, Alligator Pears, Avocados, Axe, Ax, Axes, Baby, Babe, Babes, Babies, Infant, Infants</a:t>
            </a:r>
            <a:endParaRPr lang="en-US" sz="2000" dirty="0"/>
          </a:p>
        </p:txBody>
      </p:sp>
    </p:spTree>
    <p:extLst>
      <p:ext uri="{BB962C8B-B14F-4D97-AF65-F5344CB8AC3E}">
        <p14:creationId xmlns:p14="http://schemas.microsoft.com/office/powerpoint/2010/main" val="2273509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BDCDD2-3078-6A41-B871-060A6A0C3081}"/>
              </a:ext>
            </a:extLst>
          </p:cNvPr>
          <p:cNvSpPr>
            <a:spLocks noGrp="1"/>
          </p:cNvSpPr>
          <p:nvPr>
            <p:ph type="body" idx="2"/>
          </p:nvPr>
        </p:nvSpPr>
        <p:spPr/>
        <p:txBody>
          <a:bodyPr>
            <a:normAutofit lnSpcReduction="10000"/>
          </a:bodyPr>
          <a:lstStyle/>
          <a:p>
            <a:r>
              <a:rPr lang="en-US" dirty="0"/>
              <a:t>Science Fiction and Science Fact</a:t>
            </a:r>
          </a:p>
        </p:txBody>
      </p:sp>
      <p:pic>
        <p:nvPicPr>
          <p:cNvPr id="4" name="Content Placeholder 6" descr="Interviewer: Are you ready for the test, Leon?">
            <a:extLst>
              <a:ext uri="{FF2B5EF4-FFF2-40B4-BE49-F238E27FC236}">
                <a16:creationId xmlns:a16="http://schemas.microsoft.com/office/drawing/2014/main" id="{E6D2D7A6-98E6-8144-8D0F-7CDBB603A5CA}"/>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838200" y="1825625"/>
            <a:ext cx="10515600" cy="4351338"/>
          </a:xfrm>
          <a:prstGeom prst="rect">
            <a:avLst/>
          </a:prstGeom>
          <a:noFill/>
        </p:spPr>
      </p:pic>
    </p:spTree>
    <p:extLst>
      <p:ext uri="{BB962C8B-B14F-4D97-AF65-F5344CB8AC3E}">
        <p14:creationId xmlns:p14="http://schemas.microsoft.com/office/powerpoint/2010/main" val="2450257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BDCDD2-3078-6A41-B871-060A6A0C3081}"/>
              </a:ext>
            </a:extLst>
          </p:cNvPr>
          <p:cNvSpPr>
            <a:spLocks noGrp="1"/>
          </p:cNvSpPr>
          <p:nvPr>
            <p:ph type="body" idx="2"/>
          </p:nvPr>
        </p:nvSpPr>
        <p:spPr/>
        <p:txBody>
          <a:bodyPr>
            <a:normAutofit lnSpcReduction="10000"/>
          </a:bodyPr>
          <a:lstStyle/>
          <a:p>
            <a:r>
              <a:rPr lang="en-US" dirty="0"/>
              <a:t>Science Fiction and Science Fact</a:t>
            </a:r>
          </a:p>
        </p:txBody>
      </p:sp>
      <p:pic>
        <p:nvPicPr>
          <p:cNvPr id="6" name="Content Placeholder 11" descr="Leon: I'm ready">
            <a:extLst>
              <a:ext uri="{FF2B5EF4-FFF2-40B4-BE49-F238E27FC236}">
                <a16:creationId xmlns:a16="http://schemas.microsoft.com/office/drawing/2014/main" id="{A4569F87-C4DD-DD4F-956A-79D829561A12}"/>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838200" y="1825625"/>
            <a:ext cx="10515600" cy="4351338"/>
          </a:xfrm>
          <a:prstGeom prst="rect">
            <a:avLst/>
          </a:prstGeom>
          <a:noFill/>
        </p:spPr>
      </p:pic>
    </p:spTree>
    <p:extLst>
      <p:ext uri="{BB962C8B-B14F-4D97-AF65-F5344CB8AC3E}">
        <p14:creationId xmlns:p14="http://schemas.microsoft.com/office/powerpoint/2010/main" val="615264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BDCDD2-3078-6A41-B871-060A6A0C3081}"/>
              </a:ext>
            </a:extLst>
          </p:cNvPr>
          <p:cNvSpPr>
            <a:spLocks noGrp="1"/>
          </p:cNvSpPr>
          <p:nvPr>
            <p:ph type="body" idx="2"/>
          </p:nvPr>
        </p:nvSpPr>
        <p:spPr/>
        <p:txBody>
          <a:bodyPr>
            <a:normAutofit lnSpcReduction="10000"/>
          </a:bodyPr>
          <a:lstStyle/>
          <a:p>
            <a:r>
              <a:rPr lang="en-US" dirty="0"/>
              <a:t>Science Fiction and Science Fact</a:t>
            </a:r>
          </a:p>
        </p:txBody>
      </p:sp>
      <p:pic>
        <p:nvPicPr>
          <p:cNvPr id="5" name="Content Placeholder 8" descr="Interviewer (shows a Google CAPTCHA): Select all squares with traffic lights.&#10;">
            <a:extLst>
              <a:ext uri="{FF2B5EF4-FFF2-40B4-BE49-F238E27FC236}">
                <a16:creationId xmlns:a16="http://schemas.microsoft.com/office/drawing/2014/main" id="{570E0CB3-6811-AA43-B6A9-F397FA8FCF03}"/>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838200" y="1825625"/>
            <a:ext cx="10515600" cy="4351338"/>
          </a:xfrm>
          <a:prstGeom prst="rect">
            <a:avLst/>
          </a:prstGeom>
          <a:noFill/>
        </p:spPr>
      </p:pic>
    </p:spTree>
    <p:extLst>
      <p:ext uri="{BB962C8B-B14F-4D97-AF65-F5344CB8AC3E}">
        <p14:creationId xmlns:p14="http://schemas.microsoft.com/office/powerpoint/2010/main" val="11113369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BDCDD2-3078-6A41-B871-060A6A0C3081}"/>
              </a:ext>
            </a:extLst>
          </p:cNvPr>
          <p:cNvSpPr>
            <a:spLocks noGrp="1"/>
          </p:cNvSpPr>
          <p:nvPr>
            <p:ph type="body" idx="2"/>
          </p:nvPr>
        </p:nvSpPr>
        <p:spPr/>
        <p:txBody>
          <a:bodyPr>
            <a:normAutofit lnSpcReduction="10000"/>
          </a:bodyPr>
          <a:lstStyle/>
          <a:p>
            <a:r>
              <a:rPr lang="en-US" dirty="0"/>
              <a:t>Science Fiction and Science Fact</a:t>
            </a:r>
          </a:p>
        </p:txBody>
      </p:sp>
      <p:pic>
        <p:nvPicPr>
          <p:cNvPr id="6" name="Content Placeholder 10" descr="Leon: draws gun and aims it at interviewer. ">
            <a:extLst>
              <a:ext uri="{FF2B5EF4-FFF2-40B4-BE49-F238E27FC236}">
                <a16:creationId xmlns:a16="http://schemas.microsoft.com/office/drawing/2014/main" id="{6DE9F4DB-E27D-914A-B956-3E555FEA377F}"/>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838200" y="1825625"/>
            <a:ext cx="10515600" cy="4351338"/>
          </a:xfrm>
          <a:prstGeom prst="rect">
            <a:avLst/>
          </a:prstGeom>
          <a:noFill/>
        </p:spPr>
      </p:pic>
      <p:sp>
        <p:nvSpPr>
          <p:cNvPr id="3" name="TextBox 2">
            <a:extLst>
              <a:ext uri="{FF2B5EF4-FFF2-40B4-BE49-F238E27FC236}">
                <a16:creationId xmlns:a16="http://schemas.microsoft.com/office/drawing/2014/main" id="{8A73D285-FD21-5B48-A4F1-8B186F502352}"/>
              </a:ext>
            </a:extLst>
          </p:cNvPr>
          <p:cNvSpPr txBox="1"/>
          <p:nvPr/>
        </p:nvSpPr>
        <p:spPr>
          <a:xfrm>
            <a:off x="4933662" y="6392959"/>
            <a:ext cx="2324675" cy="307777"/>
          </a:xfrm>
          <a:prstGeom prst="rect">
            <a:avLst/>
          </a:prstGeom>
          <a:noFill/>
        </p:spPr>
        <p:txBody>
          <a:bodyPr wrap="none" rtlCol="0">
            <a:spAutoFit/>
          </a:bodyPr>
          <a:lstStyle/>
          <a:p>
            <a:r>
              <a:rPr lang="en-US" dirty="0"/>
              <a:t>Joke Credit: James Dennis</a:t>
            </a:r>
          </a:p>
        </p:txBody>
      </p:sp>
    </p:spTree>
    <p:extLst>
      <p:ext uri="{BB962C8B-B14F-4D97-AF65-F5344CB8AC3E}">
        <p14:creationId xmlns:p14="http://schemas.microsoft.com/office/powerpoint/2010/main" val="1632725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BDCDD2-3078-6A41-B871-060A6A0C3081}"/>
              </a:ext>
            </a:extLst>
          </p:cNvPr>
          <p:cNvSpPr>
            <a:spLocks noGrp="1"/>
          </p:cNvSpPr>
          <p:nvPr>
            <p:ph type="body" idx="2"/>
          </p:nvPr>
        </p:nvSpPr>
        <p:spPr/>
        <p:txBody>
          <a:bodyPr>
            <a:normAutofit lnSpcReduction="10000"/>
          </a:bodyPr>
          <a:lstStyle/>
          <a:p>
            <a:r>
              <a:rPr lang="en-US" dirty="0"/>
              <a:t>Science Fiction and Science Fact</a:t>
            </a:r>
          </a:p>
        </p:txBody>
      </p:sp>
      <p:pic>
        <p:nvPicPr>
          <p:cNvPr id="7" name="Picture 6">
            <a:extLst>
              <a:ext uri="{FF2B5EF4-FFF2-40B4-BE49-F238E27FC236}">
                <a16:creationId xmlns:a16="http://schemas.microsoft.com/office/drawing/2014/main" id="{18B593CD-381E-3E49-925C-08EDFF4BC7E2}"/>
              </a:ext>
            </a:extLst>
          </p:cNvPr>
          <p:cNvPicPr>
            <a:picLocks noChangeAspect="1"/>
          </p:cNvPicPr>
          <p:nvPr/>
        </p:nvPicPr>
        <p:blipFill>
          <a:blip r:embed="rId3"/>
          <a:stretch>
            <a:fillRect/>
          </a:stretch>
        </p:blipFill>
        <p:spPr>
          <a:xfrm>
            <a:off x="8793866" y="1370013"/>
            <a:ext cx="3074284" cy="4429612"/>
          </a:xfrm>
          <a:prstGeom prst="rect">
            <a:avLst/>
          </a:prstGeom>
        </p:spPr>
      </p:pic>
      <p:sp>
        <p:nvSpPr>
          <p:cNvPr id="4" name="Rectangle 3">
            <a:extLst>
              <a:ext uri="{FF2B5EF4-FFF2-40B4-BE49-F238E27FC236}">
                <a16:creationId xmlns:a16="http://schemas.microsoft.com/office/drawing/2014/main" id="{53685FF8-68AA-2A42-B92B-3EE942E5878A}"/>
              </a:ext>
            </a:extLst>
          </p:cNvPr>
          <p:cNvSpPr/>
          <p:nvPr/>
        </p:nvSpPr>
        <p:spPr>
          <a:xfrm>
            <a:off x="1474838" y="5799625"/>
            <a:ext cx="6194324" cy="400110"/>
          </a:xfrm>
          <a:prstGeom prst="rect">
            <a:avLst/>
          </a:prstGeom>
        </p:spPr>
        <p:txBody>
          <a:bodyPr wrap="none">
            <a:spAutoFit/>
          </a:bodyPr>
          <a:lstStyle/>
          <a:p>
            <a:r>
              <a:rPr lang="en-US" sz="2000" dirty="0">
                <a:solidFill>
                  <a:srgbClr val="E4AF0A"/>
                </a:solidFill>
                <a:latin typeface="Helvetica Neue" charset="0"/>
                <a:hlinkClick r:id="rId4"/>
              </a:rPr>
              <a:t>https://www.youtube.com/watch?v=s93KC4AGKnY</a:t>
            </a:r>
            <a:r>
              <a:rPr lang="en-US" sz="2000" dirty="0">
                <a:solidFill>
                  <a:srgbClr val="454545"/>
                </a:solidFill>
                <a:latin typeface="Helvetica Neue" charset="0"/>
                <a:hlinkClick r:id="rId4"/>
              </a:rPr>
              <a:t> </a:t>
            </a:r>
            <a:endParaRPr lang="en-US" sz="2000" dirty="0">
              <a:solidFill>
                <a:srgbClr val="E4AF0A"/>
              </a:solidFill>
              <a:latin typeface="Helvetica Neue" charset="0"/>
            </a:endParaRPr>
          </a:p>
        </p:txBody>
      </p:sp>
    </p:spTree>
    <p:extLst>
      <p:ext uri="{BB962C8B-B14F-4D97-AF65-F5344CB8AC3E}">
        <p14:creationId xmlns:p14="http://schemas.microsoft.com/office/powerpoint/2010/main" val="3853047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54F72F-C449-3644-8E49-8D478DFD32C0}"/>
              </a:ext>
            </a:extLst>
          </p:cNvPr>
          <p:cNvSpPr>
            <a:spLocks noGrp="1"/>
          </p:cNvSpPr>
          <p:nvPr>
            <p:ph type="body" idx="2"/>
          </p:nvPr>
        </p:nvSpPr>
        <p:spPr/>
        <p:txBody>
          <a:bodyPr>
            <a:normAutofit lnSpcReduction="10000"/>
          </a:bodyPr>
          <a:lstStyle/>
          <a:p>
            <a:r>
              <a:rPr lang="en-US"/>
              <a:t>Science Fiction and Science Fact</a:t>
            </a:r>
            <a:endParaRPr lang="en-US" dirty="0"/>
          </a:p>
        </p:txBody>
      </p:sp>
      <p:sp>
        <p:nvSpPr>
          <p:cNvPr id="3" name="TextBox 2">
            <a:extLst>
              <a:ext uri="{FF2B5EF4-FFF2-40B4-BE49-F238E27FC236}">
                <a16:creationId xmlns:a16="http://schemas.microsoft.com/office/drawing/2014/main" id="{E412BC47-A555-214D-9617-C2F3E051F4FF}"/>
              </a:ext>
            </a:extLst>
          </p:cNvPr>
          <p:cNvSpPr txBox="1"/>
          <p:nvPr/>
        </p:nvSpPr>
        <p:spPr>
          <a:xfrm>
            <a:off x="3505200" y="4229100"/>
            <a:ext cx="184731" cy="307777"/>
          </a:xfrm>
          <a:prstGeom prst="rect">
            <a:avLst/>
          </a:prstGeom>
          <a:noFill/>
        </p:spPr>
        <p:txBody>
          <a:bodyPr wrap="none" rtlCol="0">
            <a:spAutoFit/>
          </a:bodyPr>
          <a:lstStyle/>
          <a:p>
            <a:endParaRPr lang="en-US" dirty="0"/>
          </a:p>
        </p:txBody>
      </p:sp>
      <p:pic>
        <p:nvPicPr>
          <p:cNvPr id="6" name="Content Placeholder 6">
            <a:extLst>
              <a:ext uri="{FF2B5EF4-FFF2-40B4-BE49-F238E27FC236}">
                <a16:creationId xmlns:a16="http://schemas.microsoft.com/office/drawing/2014/main" id="{B30DDD95-3CC7-704E-B651-7814963D2F44}"/>
              </a:ext>
            </a:extLst>
          </p:cNvPr>
          <p:cNvPicPr>
            <a:picLocks noChangeAspect="1"/>
          </p:cNvPicPr>
          <p:nvPr/>
        </p:nvPicPr>
        <p:blipFill>
          <a:blip r:embed="rId3"/>
          <a:stretch>
            <a:fillRect/>
          </a:stretch>
        </p:blipFill>
        <p:spPr>
          <a:xfrm>
            <a:off x="0" y="-152120"/>
            <a:ext cx="12326112" cy="7543520"/>
          </a:xfrm>
          <a:prstGeom prst="rect">
            <a:avLst/>
          </a:prstGeom>
        </p:spPr>
      </p:pic>
    </p:spTree>
    <p:extLst>
      <p:ext uri="{BB962C8B-B14F-4D97-AF65-F5344CB8AC3E}">
        <p14:creationId xmlns:p14="http://schemas.microsoft.com/office/powerpoint/2010/main" val="808610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54F72F-C449-3644-8E49-8D478DFD32C0}"/>
              </a:ext>
            </a:extLst>
          </p:cNvPr>
          <p:cNvSpPr>
            <a:spLocks noGrp="1"/>
          </p:cNvSpPr>
          <p:nvPr>
            <p:ph type="body" idx="2"/>
          </p:nvPr>
        </p:nvSpPr>
        <p:spPr/>
        <p:txBody>
          <a:bodyPr>
            <a:normAutofit lnSpcReduction="10000"/>
          </a:bodyPr>
          <a:lstStyle/>
          <a:p>
            <a:r>
              <a:rPr lang="en-US"/>
              <a:t>Science Fiction and Science Fact</a:t>
            </a:r>
            <a:endParaRPr lang="en-US" dirty="0"/>
          </a:p>
        </p:txBody>
      </p:sp>
      <p:pic>
        <p:nvPicPr>
          <p:cNvPr id="8" name="Content Placeholder 5">
            <a:extLst>
              <a:ext uri="{FF2B5EF4-FFF2-40B4-BE49-F238E27FC236}">
                <a16:creationId xmlns:a16="http://schemas.microsoft.com/office/drawing/2014/main" id="{0A51285B-6F34-A343-A130-E74E4DF40E22}"/>
              </a:ext>
            </a:extLst>
          </p:cNvPr>
          <p:cNvPicPr>
            <a:picLocks noChangeAspect="1"/>
          </p:cNvPicPr>
          <p:nvPr/>
        </p:nvPicPr>
        <p:blipFill>
          <a:blip r:embed="rId3"/>
          <a:stretch>
            <a:fillRect/>
          </a:stretch>
        </p:blipFill>
        <p:spPr>
          <a:xfrm>
            <a:off x="-61627" y="-571501"/>
            <a:ext cx="12458700" cy="8285523"/>
          </a:xfrm>
          <a:prstGeom prst="rect">
            <a:avLst/>
          </a:prstGeom>
        </p:spPr>
      </p:pic>
    </p:spTree>
    <p:extLst>
      <p:ext uri="{BB962C8B-B14F-4D97-AF65-F5344CB8AC3E}">
        <p14:creationId xmlns:p14="http://schemas.microsoft.com/office/powerpoint/2010/main" val="33084887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54F72F-C449-3644-8E49-8D478DFD32C0}"/>
              </a:ext>
            </a:extLst>
          </p:cNvPr>
          <p:cNvSpPr>
            <a:spLocks noGrp="1"/>
          </p:cNvSpPr>
          <p:nvPr>
            <p:ph type="body" idx="2"/>
          </p:nvPr>
        </p:nvSpPr>
        <p:spPr/>
        <p:txBody>
          <a:bodyPr>
            <a:normAutofit lnSpcReduction="10000"/>
          </a:bodyPr>
          <a:lstStyle/>
          <a:p>
            <a:r>
              <a:rPr lang="en-US"/>
              <a:t>Science Fiction and Science Fact</a:t>
            </a:r>
            <a:endParaRPr lang="en-US" dirty="0"/>
          </a:p>
        </p:txBody>
      </p:sp>
      <p:pic>
        <p:nvPicPr>
          <p:cNvPr id="4" name="Picture 3">
            <a:extLst>
              <a:ext uri="{FF2B5EF4-FFF2-40B4-BE49-F238E27FC236}">
                <a16:creationId xmlns:a16="http://schemas.microsoft.com/office/drawing/2014/main" id="{CBCA63BC-0EC1-3340-9F2E-58116D772AE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579397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8850E93-6F51-6C41-B2BF-727723047B4F}"/>
              </a:ext>
            </a:extLst>
          </p:cNvPr>
          <p:cNvSpPr>
            <a:spLocks noGrp="1"/>
          </p:cNvSpPr>
          <p:nvPr>
            <p:ph type="body" idx="2"/>
          </p:nvPr>
        </p:nvSpPr>
        <p:spPr/>
        <p:txBody>
          <a:bodyPr>
            <a:normAutofit lnSpcReduction="10000"/>
          </a:bodyPr>
          <a:lstStyle/>
          <a:p>
            <a:r>
              <a:rPr lang="en-US" dirty="0"/>
              <a:t>What is AI?</a:t>
            </a:r>
          </a:p>
        </p:txBody>
      </p:sp>
      <p:pic>
        <p:nvPicPr>
          <p:cNvPr id="4" name="Picture 3">
            <a:extLst>
              <a:ext uri="{FF2B5EF4-FFF2-40B4-BE49-F238E27FC236}">
                <a16:creationId xmlns:a16="http://schemas.microsoft.com/office/drawing/2014/main" id="{7C4D84D3-20E1-0E46-93A2-812597E73E88}"/>
              </a:ext>
            </a:extLst>
          </p:cNvPr>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2964051" y="1766808"/>
            <a:ext cx="5309029" cy="3981772"/>
          </a:xfrm>
          <a:prstGeom prst="rect">
            <a:avLst/>
          </a:prstGeom>
          <a:noFill/>
        </p:spPr>
      </p:pic>
      <p:sp>
        <p:nvSpPr>
          <p:cNvPr id="6" name="Rectangle 5">
            <a:extLst>
              <a:ext uri="{FF2B5EF4-FFF2-40B4-BE49-F238E27FC236}">
                <a16:creationId xmlns:a16="http://schemas.microsoft.com/office/drawing/2014/main" id="{8AE2A592-4525-F84B-A264-889C6E4D1FEC}"/>
              </a:ext>
            </a:extLst>
          </p:cNvPr>
          <p:cNvSpPr/>
          <p:nvPr/>
        </p:nvSpPr>
        <p:spPr>
          <a:xfrm>
            <a:off x="0" y="6052961"/>
            <a:ext cx="5238998" cy="369332"/>
          </a:xfrm>
          <a:prstGeom prst="rect">
            <a:avLst/>
          </a:prstGeom>
        </p:spPr>
        <p:txBody>
          <a:bodyPr wrap="none">
            <a:spAutoFit/>
          </a:bodyPr>
          <a:lstStyle/>
          <a:p>
            <a:r>
              <a:rPr lang="en-US" sz="1800" dirty="0">
                <a:latin typeface="Calibri"/>
                <a:cs typeface="Calibri"/>
              </a:rPr>
              <a:t>Slide from Dan Klein and Pieter </a:t>
            </a:r>
            <a:r>
              <a:rPr lang="en-US" sz="1800" dirty="0" err="1">
                <a:latin typeface="Calibri"/>
                <a:cs typeface="Calibri"/>
              </a:rPr>
              <a:t>Abbeel</a:t>
            </a:r>
            <a:r>
              <a:rPr lang="en-US" sz="1800" dirty="0">
                <a:latin typeface="Calibri"/>
                <a:cs typeface="Calibri"/>
              </a:rPr>
              <a:t> of UC Berkeley</a:t>
            </a:r>
            <a:endParaRPr lang="en-US" sz="1800" dirty="0"/>
          </a:p>
        </p:txBody>
      </p:sp>
      <p:sp>
        <p:nvSpPr>
          <p:cNvPr id="7" name="Text Box 16">
            <a:extLst>
              <a:ext uri="{FF2B5EF4-FFF2-40B4-BE49-F238E27FC236}">
                <a16:creationId xmlns:a16="http://schemas.microsoft.com/office/drawing/2014/main" id="{CAAB88F5-8A3B-034A-BC15-27F3D708CDA9}"/>
              </a:ext>
            </a:extLst>
          </p:cNvPr>
          <p:cNvSpPr txBox="1">
            <a:spLocks noChangeArrowheads="1"/>
          </p:cNvSpPr>
          <p:nvPr/>
        </p:nvSpPr>
        <p:spPr bwMode="auto">
          <a:xfrm>
            <a:off x="2846790" y="1185008"/>
            <a:ext cx="5543550" cy="377024"/>
          </a:xfrm>
          <a:prstGeom prst="rect">
            <a:avLst/>
          </a:prstGeom>
          <a:noFill/>
          <a:ln w="9525">
            <a:noFill/>
            <a:miter lim="800000"/>
            <a:headEnd/>
            <a:tailEnd/>
          </a:ln>
        </p:spPr>
        <p:txBody>
          <a:bodyPr lIns="68579" tIns="34289" rIns="68579" bIns="34289">
            <a:spAutoFit/>
          </a:bodyPr>
          <a:lstStyle/>
          <a:p>
            <a:pPr algn="ctr">
              <a:spcBef>
                <a:spcPct val="50000"/>
              </a:spcBef>
            </a:pPr>
            <a:r>
              <a:rPr lang="en-US" sz="2000" dirty="0">
                <a:latin typeface="Open Sans"/>
              </a:rPr>
              <a:t>The science of making machines that:</a:t>
            </a:r>
          </a:p>
        </p:txBody>
      </p:sp>
      <p:sp>
        <p:nvSpPr>
          <p:cNvPr id="8" name="Rectangle 7">
            <a:extLst>
              <a:ext uri="{FF2B5EF4-FFF2-40B4-BE49-F238E27FC236}">
                <a16:creationId xmlns:a16="http://schemas.microsoft.com/office/drawing/2014/main" id="{8687EEFB-5789-5849-BE40-363E3D38A218}"/>
              </a:ext>
            </a:extLst>
          </p:cNvPr>
          <p:cNvSpPr/>
          <p:nvPr/>
        </p:nvSpPr>
        <p:spPr>
          <a:xfrm>
            <a:off x="665118" y="2562190"/>
            <a:ext cx="1954381" cy="400110"/>
          </a:xfrm>
          <a:prstGeom prst="rect">
            <a:avLst/>
          </a:prstGeom>
        </p:spPr>
        <p:txBody>
          <a:bodyPr wrap="none">
            <a:spAutoFit/>
          </a:bodyPr>
          <a:lstStyle/>
          <a:p>
            <a:r>
              <a:rPr lang="en-US" sz="2000" dirty="0">
                <a:latin typeface="Open Sans"/>
              </a:rPr>
              <a:t>Think like people</a:t>
            </a:r>
            <a:endParaRPr lang="en-US" sz="2000" dirty="0"/>
          </a:p>
        </p:txBody>
      </p:sp>
      <p:sp>
        <p:nvSpPr>
          <p:cNvPr id="9" name="Rectangle 8">
            <a:extLst>
              <a:ext uri="{FF2B5EF4-FFF2-40B4-BE49-F238E27FC236}">
                <a16:creationId xmlns:a16="http://schemas.microsoft.com/office/drawing/2014/main" id="{0A907DB7-5B2F-2345-9EAF-5C3F3072DA6D}"/>
              </a:ext>
            </a:extLst>
          </p:cNvPr>
          <p:cNvSpPr/>
          <p:nvPr/>
        </p:nvSpPr>
        <p:spPr>
          <a:xfrm>
            <a:off x="778129" y="4562338"/>
            <a:ext cx="1728358" cy="400110"/>
          </a:xfrm>
          <a:prstGeom prst="rect">
            <a:avLst/>
          </a:prstGeom>
        </p:spPr>
        <p:txBody>
          <a:bodyPr wrap="none">
            <a:spAutoFit/>
          </a:bodyPr>
          <a:lstStyle/>
          <a:p>
            <a:r>
              <a:rPr lang="en-US" sz="2000" dirty="0">
                <a:latin typeface="Open Sans"/>
              </a:rPr>
              <a:t>Act like people</a:t>
            </a:r>
            <a:endParaRPr lang="en-US" sz="2000" dirty="0"/>
          </a:p>
        </p:txBody>
      </p:sp>
      <p:sp>
        <p:nvSpPr>
          <p:cNvPr id="10" name="Rectangle 9">
            <a:extLst>
              <a:ext uri="{FF2B5EF4-FFF2-40B4-BE49-F238E27FC236}">
                <a16:creationId xmlns:a16="http://schemas.microsoft.com/office/drawing/2014/main" id="{36B84BD5-86B0-B240-A935-FA0CD1E3A05F}"/>
              </a:ext>
            </a:extLst>
          </p:cNvPr>
          <p:cNvSpPr/>
          <p:nvPr/>
        </p:nvSpPr>
        <p:spPr>
          <a:xfrm>
            <a:off x="8664412" y="2562190"/>
            <a:ext cx="1798890" cy="400110"/>
          </a:xfrm>
          <a:prstGeom prst="rect">
            <a:avLst/>
          </a:prstGeom>
        </p:spPr>
        <p:txBody>
          <a:bodyPr wrap="none">
            <a:spAutoFit/>
          </a:bodyPr>
          <a:lstStyle/>
          <a:p>
            <a:r>
              <a:rPr lang="en-US" sz="2000" dirty="0">
                <a:latin typeface="Open Sans"/>
              </a:rPr>
              <a:t>Think rationally</a:t>
            </a:r>
            <a:endParaRPr lang="en-US" sz="2000" dirty="0"/>
          </a:p>
        </p:txBody>
      </p:sp>
      <p:sp>
        <p:nvSpPr>
          <p:cNvPr id="11" name="Rectangle 10">
            <a:extLst>
              <a:ext uri="{FF2B5EF4-FFF2-40B4-BE49-F238E27FC236}">
                <a16:creationId xmlns:a16="http://schemas.microsoft.com/office/drawing/2014/main" id="{9B7EF186-8F41-8948-9C9F-05EC638E2226}"/>
              </a:ext>
            </a:extLst>
          </p:cNvPr>
          <p:cNvSpPr/>
          <p:nvPr/>
        </p:nvSpPr>
        <p:spPr>
          <a:xfrm>
            <a:off x="8777423" y="4562338"/>
            <a:ext cx="1572866" cy="400110"/>
          </a:xfrm>
          <a:prstGeom prst="rect">
            <a:avLst/>
          </a:prstGeom>
        </p:spPr>
        <p:txBody>
          <a:bodyPr wrap="none">
            <a:spAutoFit/>
          </a:bodyPr>
          <a:lstStyle/>
          <a:p>
            <a:r>
              <a:rPr lang="en-US" sz="2000" dirty="0">
                <a:latin typeface="Open Sans"/>
              </a:rPr>
              <a:t>Act rationally</a:t>
            </a:r>
            <a:endParaRPr lang="en-US" sz="2000" dirty="0"/>
          </a:p>
        </p:txBody>
      </p:sp>
    </p:spTree>
    <p:extLst>
      <p:ext uri="{BB962C8B-B14F-4D97-AF65-F5344CB8AC3E}">
        <p14:creationId xmlns:p14="http://schemas.microsoft.com/office/powerpoint/2010/main" val="2651905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A31EDD-509B-6A46-BE3C-6ED35AC54574}"/>
              </a:ext>
            </a:extLst>
          </p:cNvPr>
          <p:cNvSpPr>
            <a:spLocks noGrp="1"/>
          </p:cNvSpPr>
          <p:nvPr>
            <p:ph type="body" idx="2"/>
          </p:nvPr>
        </p:nvSpPr>
        <p:spPr/>
        <p:txBody>
          <a:bodyPr>
            <a:normAutofit lnSpcReduction="10000"/>
          </a:bodyPr>
          <a:lstStyle/>
          <a:p>
            <a:r>
              <a:rPr lang="en-US" dirty="0"/>
              <a:t>Science Fiction and Science Fact</a:t>
            </a:r>
          </a:p>
        </p:txBody>
      </p:sp>
      <p:pic>
        <p:nvPicPr>
          <p:cNvPr id="5" name="Picture 4">
            <a:extLst>
              <a:ext uri="{FF2B5EF4-FFF2-40B4-BE49-F238E27FC236}">
                <a16:creationId xmlns:a16="http://schemas.microsoft.com/office/drawing/2014/main" id="{96441717-1681-6549-BBAA-32B298EFDD42}"/>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9538223" y="2152650"/>
            <a:ext cx="2501481" cy="3567112"/>
          </a:xfrm>
          <a:prstGeom prst="rect">
            <a:avLst/>
          </a:prstGeom>
        </p:spPr>
      </p:pic>
      <p:sp>
        <p:nvSpPr>
          <p:cNvPr id="7" name="Rectangle 6">
            <a:extLst>
              <a:ext uri="{FF2B5EF4-FFF2-40B4-BE49-F238E27FC236}">
                <a16:creationId xmlns:a16="http://schemas.microsoft.com/office/drawing/2014/main" id="{ED510AEE-8B70-E840-BBF9-3A65DF2383DD}"/>
              </a:ext>
            </a:extLst>
          </p:cNvPr>
          <p:cNvSpPr/>
          <p:nvPr/>
        </p:nvSpPr>
        <p:spPr>
          <a:xfrm>
            <a:off x="1749729" y="5919599"/>
            <a:ext cx="6096000" cy="400110"/>
          </a:xfrm>
          <a:prstGeom prst="rect">
            <a:avLst/>
          </a:prstGeom>
        </p:spPr>
        <p:txBody>
          <a:bodyPr wrap="square">
            <a:spAutoFit/>
          </a:bodyPr>
          <a:lstStyle/>
          <a:p>
            <a:r>
              <a:rPr lang="en-US" sz="2000" dirty="0">
                <a:hlinkClick r:id="rId4"/>
              </a:rPr>
              <a:t>https://</a:t>
            </a:r>
            <a:r>
              <a:rPr lang="en-US" sz="2000" dirty="0" err="1">
                <a:hlinkClick r:id="rId4"/>
              </a:rPr>
              <a:t>www.youtube.com</a:t>
            </a:r>
            <a:r>
              <a:rPr lang="en-US" sz="2000" dirty="0">
                <a:hlinkClick r:id="rId4"/>
              </a:rPr>
              <a:t>/</a:t>
            </a:r>
            <a:r>
              <a:rPr lang="en-US" sz="2000" dirty="0" err="1">
                <a:hlinkClick r:id="rId4"/>
              </a:rPr>
              <a:t>watch?v</a:t>
            </a:r>
            <a:r>
              <a:rPr lang="en-US" sz="2000" dirty="0">
                <a:hlinkClick r:id="rId4"/>
              </a:rPr>
              <a:t>=Lk8qgMFqaY8</a:t>
            </a:r>
            <a:endParaRPr lang="en-US" sz="2000" dirty="0"/>
          </a:p>
        </p:txBody>
      </p:sp>
    </p:spTree>
    <p:extLst>
      <p:ext uri="{BB962C8B-B14F-4D97-AF65-F5344CB8AC3E}">
        <p14:creationId xmlns:p14="http://schemas.microsoft.com/office/powerpoint/2010/main" val="3983056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8">
            <a:extLst>
              <a:ext uri="{FF2B5EF4-FFF2-40B4-BE49-F238E27FC236}">
                <a16:creationId xmlns:a16="http://schemas.microsoft.com/office/drawing/2014/main" id="{220BC311-3E5C-2C4C-9970-3CB3A2C55561}"/>
              </a:ext>
            </a:extLst>
          </p:cNvPr>
          <p:cNvPicPr>
            <a:picLocks noChangeAspect="1"/>
          </p:cNvPicPr>
          <p:nvPr/>
        </p:nvPicPr>
        <p:blipFill>
          <a:blip r:embed="rId2"/>
          <a:stretch>
            <a:fillRect/>
          </a:stretch>
        </p:blipFill>
        <p:spPr>
          <a:xfrm>
            <a:off x="46622" y="0"/>
            <a:ext cx="4353681" cy="7146432"/>
          </a:xfrm>
          <a:prstGeom prst="rect">
            <a:avLst/>
          </a:prstGeom>
        </p:spPr>
      </p:pic>
    </p:spTree>
    <p:extLst>
      <p:ext uri="{BB962C8B-B14F-4D97-AF65-F5344CB8AC3E}">
        <p14:creationId xmlns:p14="http://schemas.microsoft.com/office/powerpoint/2010/main" val="7356416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B54525-9711-4D47-B85D-28DF2D6F8AAC}"/>
              </a:ext>
            </a:extLst>
          </p:cNvPr>
          <p:cNvPicPr>
            <a:picLocks noChangeAspect="1"/>
          </p:cNvPicPr>
          <p:nvPr/>
        </p:nvPicPr>
        <p:blipFill>
          <a:blip r:embed="rId2"/>
          <a:stretch>
            <a:fillRect/>
          </a:stretch>
        </p:blipFill>
        <p:spPr>
          <a:xfrm>
            <a:off x="2386013" y="-580567"/>
            <a:ext cx="11710987" cy="8307565"/>
          </a:xfrm>
          <a:prstGeom prst="rect">
            <a:avLst/>
          </a:prstGeom>
        </p:spPr>
      </p:pic>
      <p:pic>
        <p:nvPicPr>
          <p:cNvPr id="3" name="Content Placeholder 8">
            <a:extLst>
              <a:ext uri="{FF2B5EF4-FFF2-40B4-BE49-F238E27FC236}">
                <a16:creationId xmlns:a16="http://schemas.microsoft.com/office/drawing/2014/main" id="{220BC311-3E5C-2C4C-9970-3CB3A2C55561}"/>
              </a:ext>
            </a:extLst>
          </p:cNvPr>
          <p:cNvPicPr>
            <a:picLocks noChangeAspect="1"/>
          </p:cNvPicPr>
          <p:nvPr/>
        </p:nvPicPr>
        <p:blipFill>
          <a:blip r:embed="rId3"/>
          <a:stretch>
            <a:fillRect/>
          </a:stretch>
        </p:blipFill>
        <p:spPr>
          <a:xfrm>
            <a:off x="46622" y="0"/>
            <a:ext cx="4353681" cy="7146432"/>
          </a:xfrm>
          <a:prstGeom prst="rect">
            <a:avLst/>
          </a:prstGeom>
        </p:spPr>
      </p:pic>
    </p:spTree>
    <p:extLst>
      <p:ext uri="{BB962C8B-B14F-4D97-AF65-F5344CB8AC3E}">
        <p14:creationId xmlns:p14="http://schemas.microsoft.com/office/powerpoint/2010/main" val="30489088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5">
            <a:extLst>
              <a:ext uri="{FF2B5EF4-FFF2-40B4-BE49-F238E27FC236}">
                <a16:creationId xmlns:a16="http://schemas.microsoft.com/office/drawing/2014/main" id="{DE4CF0A6-F1FE-2D46-8FA4-8FEF58C709E7}"/>
              </a:ext>
            </a:extLst>
          </p:cNvPr>
          <p:cNvPicPr>
            <a:picLocks noChangeAspect="1"/>
          </p:cNvPicPr>
          <p:nvPr/>
        </p:nvPicPr>
        <p:blipFill>
          <a:blip r:embed="rId2"/>
          <a:stretch>
            <a:fillRect/>
          </a:stretch>
        </p:blipFill>
        <p:spPr>
          <a:xfrm>
            <a:off x="-1143000" y="-190500"/>
            <a:ext cx="7239000" cy="7239000"/>
          </a:xfrm>
          <a:prstGeom prst="rect">
            <a:avLst/>
          </a:prstGeom>
        </p:spPr>
      </p:pic>
    </p:spTree>
    <p:extLst>
      <p:ext uri="{BB962C8B-B14F-4D97-AF65-F5344CB8AC3E}">
        <p14:creationId xmlns:p14="http://schemas.microsoft.com/office/powerpoint/2010/main" val="37162187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5">
            <a:extLst>
              <a:ext uri="{FF2B5EF4-FFF2-40B4-BE49-F238E27FC236}">
                <a16:creationId xmlns:a16="http://schemas.microsoft.com/office/drawing/2014/main" id="{DE4CF0A6-F1FE-2D46-8FA4-8FEF58C709E7}"/>
              </a:ext>
            </a:extLst>
          </p:cNvPr>
          <p:cNvPicPr>
            <a:picLocks noChangeAspect="1"/>
          </p:cNvPicPr>
          <p:nvPr/>
        </p:nvPicPr>
        <p:blipFill>
          <a:blip r:embed="rId2"/>
          <a:stretch>
            <a:fillRect/>
          </a:stretch>
        </p:blipFill>
        <p:spPr>
          <a:xfrm>
            <a:off x="-1143000" y="-190500"/>
            <a:ext cx="7239000" cy="7239000"/>
          </a:xfrm>
          <a:prstGeom prst="rect">
            <a:avLst/>
          </a:prstGeom>
        </p:spPr>
      </p:pic>
      <p:pic>
        <p:nvPicPr>
          <p:cNvPr id="4" name="Picture 3">
            <a:extLst>
              <a:ext uri="{FF2B5EF4-FFF2-40B4-BE49-F238E27FC236}">
                <a16:creationId xmlns:a16="http://schemas.microsoft.com/office/drawing/2014/main" id="{19835021-5146-6342-ADEF-F426D543E50C}"/>
              </a:ext>
            </a:extLst>
          </p:cNvPr>
          <p:cNvPicPr>
            <a:picLocks noChangeAspect="1"/>
          </p:cNvPicPr>
          <p:nvPr/>
        </p:nvPicPr>
        <p:blipFill>
          <a:blip r:embed="rId3"/>
          <a:stretch>
            <a:fillRect/>
          </a:stretch>
        </p:blipFill>
        <p:spPr>
          <a:xfrm>
            <a:off x="6396037" y="227711"/>
            <a:ext cx="7010122" cy="6402578"/>
          </a:xfrm>
          <a:prstGeom prst="rect">
            <a:avLst/>
          </a:prstGeom>
        </p:spPr>
      </p:pic>
    </p:spTree>
    <p:extLst>
      <p:ext uri="{BB962C8B-B14F-4D97-AF65-F5344CB8AC3E}">
        <p14:creationId xmlns:p14="http://schemas.microsoft.com/office/powerpoint/2010/main" val="7140927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6">
            <a:extLst>
              <a:ext uri="{FF2B5EF4-FFF2-40B4-BE49-F238E27FC236}">
                <a16:creationId xmlns:a16="http://schemas.microsoft.com/office/drawing/2014/main" id="{6FEC7866-3121-9D49-893F-774666EE41D1}"/>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752474" y="344541"/>
            <a:ext cx="3929556" cy="5894334"/>
          </a:xfrm>
          <a:prstGeom prst="rect">
            <a:avLst/>
          </a:prstGeom>
        </p:spPr>
      </p:pic>
    </p:spTree>
    <p:extLst>
      <p:ext uri="{BB962C8B-B14F-4D97-AF65-F5344CB8AC3E}">
        <p14:creationId xmlns:p14="http://schemas.microsoft.com/office/powerpoint/2010/main" val="8582870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6">
            <a:extLst>
              <a:ext uri="{FF2B5EF4-FFF2-40B4-BE49-F238E27FC236}">
                <a16:creationId xmlns:a16="http://schemas.microsoft.com/office/drawing/2014/main" id="{6FEC7866-3121-9D49-893F-774666EE41D1}"/>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752474" y="344541"/>
            <a:ext cx="3929556" cy="5894334"/>
          </a:xfrm>
          <a:prstGeom prst="rect">
            <a:avLst/>
          </a:prstGeom>
        </p:spPr>
      </p:pic>
      <p:pic>
        <p:nvPicPr>
          <p:cNvPr id="4" name="Picture 3">
            <a:extLst>
              <a:ext uri="{FF2B5EF4-FFF2-40B4-BE49-F238E27FC236}">
                <a16:creationId xmlns:a16="http://schemas.microsoft.com/office/drawing/2014/main" id="{88C14172-B5A8-C44E-AF2D-83FE26EDF5BA}"/>
              </a:ext>
            </a:extLst>
          </p:cNvPr>
          <p:cNvPicPr>
            <a:picLocks noChangeAspect="1"/>
          </p:cNvPicPr>
          <p:nvPr/>
        </p:nvPicPr>
        <p:blipFill>
          <a:blip r:embed="rId3"/>
          <a:stretch>
            <a:fillRect/>
          </a:stretch>
        </p:blipFill>
        <p:spPr>
          <a:xfrm>
            <a:off x="5981699" y="1347787"/>
            <a:ext cx="4748213" cy="4748213"/>
          </a:xfrm>
          <a:prstGeom prst="rect">
            <a:avLst/>
          </a:prstGeom>
        </p:spPr>
      </p:pic>
    </p:spTree>
    <p:extLst>
      <p:ext uri="{BB962C8B-B14F-4D97-AF65-F5344CB8AC3E}">
        <p14:creationId xmlns:p14="http://schemas.microsoft.com/office/powerpoint/2010/main" val="9539235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6DB379-F3A0-F244-89DC-9F5FE078CAED}"/>
              </a:ext>
            </a:extLst>
          </p:cNvPr>
          <p:cNvSpPr>
            <a:spLocks noGrp="1"/>
          </p:cNvSpPr>
          <p:nvPr>
            <p:ph type="body" idx="2"/>
          </p:nvPr>
        </p:nvSpPr>
        <p:spPr/>
        <p:txBody>
          <a:bodyPr>
            <a:normAutofit lnSpcReduction="10000"/>
          </a:bodyPr>
          <a:lstStyle/>
          <a:p>
            <a:r>
              <a:rPr lang="en-US" dirty="0"/>
              <a:t>Science Fiction and Science Fact</a:t>
            </a:r>
          </a:p>
        </p:txBody>
      </p:sp>
      <p:pic>
        <p:nvPicPr>
          <p:cNvPr id="3" name="Picture 4" descr="robot-dsc_0018">
            <a:extLst>
              <a:ext uri="{FF2B5EF4-FFF2-40B4-BE49-F238E27FC236}">
                <a16:creationId xmlns:a16="http://schemas.microsoft.com/office/drawing/2014/main" id="{982D27C6-A94D-7343-8F64-9C9192269374}"/>
              </a:ext>
            </a:extLst>
          </p:cNvPr>
          <p:cNvPicPr>
            <a:picLocks noChangeAspect="1" noChangeArrowheads="1"/>
          </p:cNvPicPr>
          <p:nvPr/>
        </p:nvPicPr>
        <p:blipFill>
          <a:blip r:embed="rId3" cstate="print"/>
          <a:srcRect/>
          <a:stretch>
            <a:fillRect/>
          </a:stretch>
        </p:blipFill>
        <p:spPr bwMode="auto">
          <a:xfrm>
            <a:off x="3297238" y="1467976"/>
            <a:ext cx="7423150" cy="4837113"/>
          </a:xfrm>
          <a:prstGeom prst="rect">
            <a:avLst/>
          </a:prstGeom>
          <a:noFill/>
          <a:ln w="9525">
            <a:noFill/>
            <a:miter lim="800000"/>
            <a:headEnd/>
            <a:tailEnd/>
          </a:ln>
        </p:spPr>
      </p:pic>
      <p:pic>
        <p:nvPicPr>
          <p:cNvPr id="4" name="Picture 6">
            <a:extLst>
              <a:ext uri="{FF2B5EF4-FFF2-40B4-BE49-F238E27FC236}">
                <a16:creationId xmlns:a16="http://schemas.microsoft.com/office/drawing/2014/main" id="{BE815DF5-BD26-FC4C-967B-7482ED67E0C2}"/>
              </a:ext>
            </a:extLst>
          </p:cNvPr>
          <p:cNvPicPr>
            <a:picLocks noChangeAspect="1" noChangeArrowheads="1"/>
          </p:cNvPicPr>
          <p:nvPr/>
        </p:nvPicPr>
        <p:blipFill>
          <a:blip r:embed="rId4" cstate="print"/>
          <a:srcRect/>
          <a:stretch>
            <a:fillRect/>
          </a:stretch>
        </p:blipFill>
        <p:spPr bwMode="auto">
          <a:xfrm>
            <a:off x="1048124" y="1308561"/>
            <a:ext cx="5247060" cy="3981450"/>
          </a:xfrm>
          <a:prstGeom prst="rect">
            <a:avLst/>
          </a:prstGeom>
          <a:noFill/>
          <a:ln w="9525">
            <a:noFill/>
            <a:miter lim="800000"/>
            <a:headEnd/>
            <a:tailEnd/>
          </a:ln>
        </p:spPr>
      </p:pic>
      <p:sp>
        <p:nvSpPr>
          <p:cNvPr id="6" name="Rectangle 5">
            <a:extLst>
              <a:ext uri="{FF2B5EF4-FFF2-40B4-BE49-F238E27FC236}">
                <a16:creationId xmlns:a16="http://schemas.microsoft.com/office/drawing/2014/main" id="{6FBFBDE3-3476-4E4B-911C-AB9420F53B55}"/>
              </a:ext>
            </a:extLst>
          </p:cNvPr>
          <p:cNvSpPr/>
          <p:nvPr/>
        </p:nvSpPr>
        <p:spPr>
          <a:xfrm>
            <a:off x="394073" y="5549439"/>
            <a:ext cx="2765501" cy="707886"/>
          </a:xfrm>
          <a:prstGeom prst="rect">
            <a:avLst/>
          </a:prstGeom>
        </p:spPr>
        <p:txBody>
          <a:bodyPr wrap="none">
            <a:spAutoFit/>
          </a:bodyPr>
          <a:lstStyle/>
          <a:p>
            <a:pPr algn="ctr"/>
            <a:r>
              <a:rPr lang="en-US" sz="2000" dirty="0"/>
              <a:t>DARPA </a:t>
            </a:r>
            <a:br>
              <a:rPr lang="en-US" sz="2000" dirty="0"/>
            </a:br>
            <a:r>
              <a:rPr lang="en-US" sz="2000" dirty="0"/>
              <a:t>Grand Challenge 2005</a:t>
            </a:r>
          </a:p>
        </p:txBody>
      </p:sp>
    </p:spTree>
    <p:extLst>
      <p:ext uri="{BB962C8B-B14F-4D97-AF65-F5344CB8AC3E}">
        <p14:creationId xmlns:p14="http://schemas.microsoft.com/office/powerpoint/2010/main" val="5393375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6DB379-F3A0-F244-89DC-9F5FE078CAED}"/>
              </a:ext>
            </a:extLst>
          </p:cNvPr>
          <p:cNvSpPr>
            <a:spLocks noGrp="1"/>
          </p:cNvSpPr>
          <p:nvPr>
            <p:ph type="body" idx="2"/>
          </p:nvPr>
        </p:nvSpPr>
        <p:spPr/>
        <p:txBody>
          <a:bodyPr>
            <a:normAutofit lnSpcReduction="10000"/>
          </a:bodyPr>
          <a:lstStyle/>
          <a:p>
            <a:r>
              <a:rPr lang="en-US" dirty="0"/>
              <a:t>Science Fiction and Science Fact</a:t>
            </a:r>
          </a:p>
        </p:txBody>
      </p:sp>
      <p:pic>
        <p:nvPicPr>
          <p:cNvPr id="5" name="Picture 5">
            <a:hlinkClick r:id="rId3"/>
            <a:extLst>
              <a:ext uri="{FF2B5EF4-FFF2-40B4-BE49-F238E27FC236}">
                <a16:creationId xmlns:a16="http://schemas.microsoft.com/office/drawing/2014/main" id="{898BE136-163A-6B49-806D-A863D6ACD6AE}"/>
              </a:ext>
            </a:extLst>
          </p:cNvPr>
          <p:cNvPicPr>
            <a:picLocks noChangeAspect="1" noChangeArrowheads="1"/>
          </p:cNvPicPr>
          <p:nvPr/>
        </p:nvPicPr>
        <p:blipFill>
          <a:blip r:embed="rId4" cstate="print"/>
          <a:srcRect/>
          <a:stretch>
            <a:fillRect/>
          </a:stretch>
        </p:blipFill>
        <p:spPr bwMode="auto">
          <a:xfrm>
            <a:off x="5671673" y="1185476"/>
            <a:ext cx="5805488" cy="5132772"/>
          </a:xfrm>
          <a:prstGeom prst="rect">
            <a:avLst/>
          </a:prstGeom>
          <a:noFill/>
          <a:ln w="9525">
            <a:noFill/>
            <a:miter lim="800000"/>
            <a:headEnd/>
            <a:tailEnd/>
          </a:ln>
        </p:spPr>
      </p:pic>
      <p:pic>
        <p:nvPicPr>
          <p:cNvPr id="6" name="Picture 9">
            <a:extLst>
              <a:ext uri="{FF2B5EF4-FFF2-40B4-BE49-F238E27FC236}">
                <a16:creationId xmlns:a16="http://schemas.microsoft.com/office/drawing/2014/main" id="{87C1F37F-FC7B-0045-B385-F41C3061829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94073" y="1185476"/>
            <a:ext cx="5087035" cy="3786574"/>
          </a:xfrm>
          <a:prstGeom prst="rect">
            <a:avLst/>
          </a:prstGeom>
          <a:noFill/>
          <a:ln w="9525">
            <a:noFill/>
            <a:miter lim="800000"/>
            <a:headEnd/>
            <a:tailEnd/>
          </a:ln>
        </p:spPr>
      </p:pic>
      <p:sp>
        <p:nvSpPr>
          <p:cNvPr id="7" name="Rectangle 6">
            <a:extLst>
              <a:ext uri="{FF2B5EF4-FFF2-40B4-BE49-F238E27FC236}">
                <a16:creationId xmlns:a16="http://schemas.microsoft.com/office/drawing/2014/main" id="{E4AF548F-10D5-0749-92F4-2F77D46BCDB2}"/>
              </a:ext>
            </a:extLst>
          </p:cNvPr>
          <p:cNvSpPr/>
          <p:nvPr/>
        </p:nvSpPr>
        <p:spPr>
          <a:xfrm>
            <a:off x="1082755" y="5472469"/>
            <a:ext cx="3709670" cy="400110"/>
          </a:xfrm>
          <a:prstGeom prst="rect">
            <a:avLst/>
          </a:prstGeom>
        </p:spPr>
        <p:txBody>
          <a:bodyPr wrap="none">
            <a:spAutoFit/>
          </a:bodyPr>
          <a:lstStyle/>
          <a:p>
            <a:r>
              <a:rPr lang="en-US" sz="2000" dirty="0"/>
              <a:t>DARPA Urban Challenge 2007</a:t>
            </a:r>
          </a:p>
        </p:txBody>
      </p:sp>
    </p:spTree>
    <p:extLst>
      <p:ext uri="{BB962C8B-B14F-4D97-AF65-F5344CB8AC3E}">
        <p14:creationId xmlns:p14="http://schemas.microsoft.com/office/powerpoint/2010/main" val="1904941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6DB379-F3A0-F244-89DC-9F5FE078CAED}"/>
              </a:ext>
            </a:extLst>
          </p:cNvPr>
          <p:cNvSpPr>
            <a:spLocks noGrp="1"/>
          </p:cNvSpPr>
          <p:nvPr>
            <p:ph type="body" idx="2"/>
          </p:nvPr>
        </p:nvSpPr>
        <p:spPr/>
        <p:txBody>
          <a:bodyPr>
            <a:normAutofit lnSpcReduction="10000"/>
          </a:bodyPr>
          <a:lstStyle/>
          <a:p>
            <a:r>
              <a:rPr lang="en-US" dirty="0"/>
              <a:t>Science Fiction and Science Fact</a:t>
            </a:r>
          </a:p>
        </p:txBody>
      </p:sp>
      <p:sp>
        <p:nvSpPr>
          <p:cNvPr id="3" name="Rectangle 2">
            <a:extLst>
              <a:ext uri="{FF2B5EF4-FFF2-40B4-BE49-F238E27FC236}">
                <a16:creationId xmlns:a16="http://schemas.microsoft.com/office/drawing/2014/main" id="{F7889B7C-057E-0049-9BDD-D2E514AD350E}"/>
              </a:ext>
            </a:extLst>
          </p:cNvPr>
          <p:cNvSpPr/>
          <p:nvPr/>
        </p:nvSpPr>
        <p:spPr>
          <a:xfrm>
            <a:off x="5373157" y="6146738"/>
            <a:ext cx="5795963" cy="400110"/>
          </a:xfrm>
          <a:prstGeom prst="rect">
            <a:avLst/>
          </a:prstGeom>
        </p:spPr>
        <p:txBody>
          <a:bodyPr wrap="square">
            <a:spAutoFit/>
          </a:bodyPr>
          <a:lstStyle/>
          <a:p>
            <a:pPr eaLnBrk="0" fontAlgn="base" hangingPunct="0">
              <a:spcBef>
                <a:spcPct val="30000"/>
              </a:spcBef>
              <a:spcAft>
                <a:spcPct val="0"/>
              </a:spcAft>
              <a:buClrTx/>
              <a:defRPr/>
            </a:pPr>
            <a:r>
              <a:rPr lang="en-US" sz="2000" dirty="0">
                <a:hlinkClick r:id="rId3"/>
              </a:rPr>
              <a:t>https://www.youtube.com/watch?v=g0TaYhjpOfo</a:t>
            </a:r>
            <a:endParaRPr lang="en-US" sz="2000" dirty="0"/>
          </a:p>
        </p:txBody>
      </p:sp>
      <p:sp>
        <p:nvSpPr>
          <p:cNvPr id="11" name="Rectangle 10">
            <a:extLst>
              <a:ext uri="{FF2B5EF4-FFF2-40B4-BE49-F238E27FC236}">
                <a16:creationId xmlns:a16="http://schemas.microsoft.com/office/drawing/2014/main" id="{23C865A1-43CF-1547-8248-7E2B08180C61}"/>
              </a:ext>
            </a:extLst>
          </p:cNvPr>
          <p:cNvSpPr/>
          <p:nvPr/>
        </p:nvSpPr>
        <p:spPr>
          <a:xfrm>
            <a:off x="1022880" y="6162675"/>
            <a:ext cx="4009431" cy="400110"/>
          </a:xfrm>
          <a:prstGeom prst="rect">
            <a:avLst/>
          </a:prstGeom>
        </p:spPr>
        <p:txBody>
          <a:bodyPr wrap="none">
            <a:spAutoFit/>
          </a:bodyPr>
          <a:lstStyle/>
          <a:p>
            <a:r>
              <a:rPr lang="en-US" sz="2000" dirty="0"/>
              <a:t>DARPA Robotics Challenge 2015</a:t>
            </a:r>
          </a:p>
        </p:txBody>
      </p:sp>
      <p:sp>
        <p:nvSpPr>
          <p:cNvPr id="4" name="TextBox 3">
            <a:extLst>
              <a:ext uri="{FF2B5EF4-FFF2-40B4-BE49-F238E27FC236}">
                <a16:creationId xmlns:a16="http://schemas.microsoft.com/office/drawing/2014/main" id="{5690F04B-6E59-B74D-828D-2AF3B4A104A1}"/>
              </a:ext>
            </a:extLst>
          </p:cNvPr>
          <p:cNvSpPr txBox="1"/>
          <p:nvPr/>
        </p:nvSpPr>
        <p:spPr>
          <a:xfrm>
            <a:off x="2328863" y="6472238"/>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83860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25E13D3-2755-CE46-AA21-1DC6DCAEA994}"/>
              </a:ext>
            </a:extLst>
          </p:cNvPr>
          <p:cNvSpPr>
            <a:spLocks noGrp="1"/>
          </p:cNvSpPr>
          <p:nvPr>
            <p:ph type="body" idx="2"/>
          </p:nvPr>
        </p:nvSpPr>
        <p:spPr/>
        <p:txBody>
          <a:bodyPr>
            <a:normAutofit lnSpcReduction="10000"/>
          </a:bodyPr>
          <a:lstStyle/>
          <a:p>
            <a:r>
              <a:rPr lang="en-US" dirty="0"/>
              <a:t>AI in </a:t>
            </a:r>
            <a:r>
              <a:rPr lang="en-US" dirty="0" err="1"/>
              <a:t>SciFi</a:t>
            </a:r>
            <a:r>
              <a:rPr lang="en-US" dirty="0"/>
              <a:t> - Acting Human</a:t>
            </a:r>
          </a:p>
        </p:txBody>
      </p:sp>
      <p:pic>
        <p:nvPicPr>
          <p:cNvPr id="4" name="Content Placeholder 5">
            <a:extLst>
              <a:ext uri="{FF2B5EF4-FFF2-40B4-BE49-F238E27FC236}">
                <a16:creationId xmlns:a16="http://schemas.microsoft.com/office/drawing/2014/main" id="{8C88129C-22FE-3E46-864A-BDD69BACC1F7}"/>
              </a:ext>
            </a:extLst>
          </p:cNvPr>
          <p:cNvPicPr>
            <a:picLocks noChangeAspect="1"/>
          </p:cNvPicPr>
          <p:nvPr/>
        </p:nvPicPr>
        <p:blipFill>
          <a:blip r:embed="rId2"/>
          <a:stretch>
            <a:fillRect/>
          </a:stretch>
        </p:blipFill>
        <p:spPr>
          <a:xfrm>
            <a:off x="838200" y="1200150"/>
            <a:ext cx="6858000" cy="5143500"/>
          </a:xfrm>
          <a:prstGeom prst="rect">
            <a:avLst/>
          </a:prstGeom>
          <a:noFill/>
          <a:ln>
            <a:noFill/>
          </a:ln>
        </p:spPr>
      </p:pic>
      <p:pic>
        <p:nvPicPr>
          <p:cNvPr id="5" name="Picture 4">
            <a:extLst>
              <a:ext uri="{FF2B5EF4-FFF2-40B4-BE49-F238E27FC236}">
                <a16:creationId xmlns:a16="http://schemas.microsoft.com/office/drawing/2014/main" id="{3F69076E-E77A-1049-8F27-34EC3C799501}"/>
              </a:ext>
            </a:extLst>
          </p:cNvPr>
          <p:cNvPicPr>
            <a:picLocks noChangeAspect="1"/>
          </p:cNvPicPr>
          <p:nvPr/>
        </p:nvPicPr>
        <p:blipFill>
          <a:blip r:embed="rId3"/>
          <a:stretch>
            <a:fillRect/>
          </a:stretch>
        </p:blipFill>
        <p:spPr>
          <a:xfrm>
            <a:off x="8020050" y="4085140"/>
            <a:ext cx="3802595" cy="2258510"/>
          </a:xfrm>
          <a:prstGeom prst="rect">
            <a:avLst/>
          </a:prstGeom>
        </p:spPr>
      </p:pic>
    </p:spTree>
    <p:extLst>
      <p:ext uri="{BB962C8B-B14F-4D97-AF65-F5344CB8AC3E}">
        <p14:creationId xmlns:p14="http://schemas.microsoft.com/office/powerpoint/2010/main" val="2955562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6DB379-F3A0-F244-89DC-9F5FE078CAED}"/>
              </a:ext>
            </a:extLst>
          </p:cNvPr>
          <p:cNvSpPr>
            <a:spLocks noGrp="1"/>
          </p:cNvSpPr>
          <p:nvPr>
            <p:ph type="body" idx="2"/>
          </p:nvPr>
        </p:nvSpPr>
        <p:spPr/>
        <p:txBody>
          <a:bodyPr>
            <a:normAutofit lnSpcReduction="10000"/>
          </a:bodyPr>
          <a:lstStyle/>
          <a:p>
            <a:r>
              <a:rPr lang="en-US" dirty="0"/>
              <a:t>Science Fiction and Science Fact</a:t>
            </a:r>
          </a:p>
        </p:txBody>
      </p:sp>
      <p:sp>
        <p:nvSpPr>
          <p:cNvPr id="6" name="Rectangle 5">
            <a:extLst>
              <a:ext uri="{FF2B5EF4-FFF2-40B4-BE49-F238E27FC236}">
                <a16:creationId xmlns:a16="http://schemas.microsoft.com/office/drawing/2014/main" id="{773C0660-3EC3-CF4B-86D2-A12B36E011D0}"/>
              </a:ext>
            </a:extLst>
          </p:cNvPr>
          <p:cNvSpPr/>
          <p:nvPr/>
        </p:nvSpPr>
        <p:spPr>
          <a:xfrm>
            <a:off x="5373157" y="6146738"/>
            <a:ext cx="5971118" cy="400110"/>
          </a:xfrm>
          <a:prstGeom prst="rect">
            <a:avLst/>
          </a:prstGeom>
        </p:spPr>
        <p:txBody>
          <a:bodyPr wrap="square">
            <a:spAutoFit/>
          </a:bodyPr>
          <a:lstStyle/>
          <a:p>
            <a:r>
              <a:rPr lang="en-US" sz="2000" dirty="0">
                <a:hlinkClick r:id="rId3"/>
              </a:rPr>
              <a:t>https://www.youtube.com/watch?v=M91ISnATDQY</a:t>
            </a:r>
            <a:endParaRPr lang="en-US" sz="2000" dirty="0"/>
          </a:p>
        </p:txBody>
      </p:sp>
      <p:sp>
        <p:nvSpPr>
          <p:cNvPr id="7" name="Rectangle 6">
            <a:extLst>
              <a:ext uri="{FF2B5EF4-FFF2-40B4-BE49-F238E27FC236}">
                <a16:creationId xmlns:a16="http://schemas.microsoft.com/office/drawing/2014/main" id="{2EA5D158-2018-8F48-B468-6E0F9CFE32F3}"/>
              </a:ext>
            </a:extLst>
          </p:cNvPr>
          <p:cNvSpPr/>
          <p:nvPr/>
        </p:nvSpPr>
        <p:spPr>
          <a:xfrm>
            <a:off x="1022880" y="6162675"/>
            <a:ext cx="3462807" cy="400110"/>
          </a:xfrm>
          <a:prstGeom prst="rect">
            <a:avLst/>
          </a:prstGeom>
        </p:spPr>
        <p:txBody>
          <a:bodyPr wrap="none">
            <a:spAutoFit/>
          </a:bodyPr>
          <a:lstStyle/>
          <a:p>
            <a:r>
              <a:rPr lang="en-US" sz="2000" dirty="0"/>
              <a:t>Boston Dynamics Atlas 2016</a:t>
            </a:r>
          </a:p>
        </p:txBody>
      </p:sp>
    </p:spTree>
    <p:extLst>
      <p:ext uri="{BB962C8B-B14F-4D97-AF65-F5344CB8AC3E}">
        <p14:creationId xmlns:p14="http://schemas.microsoft.com/office/powerpoint/2010/main" val="37038783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908A78-BB33-D740-A1A0-FF42B851C1E9}"/>
              </a:ext>
            </a:extLst>
          </p:cNvPr>
          <p:cNvSpPr>
            <a:spLocks noGrp="1"/>
          </p:cNvSpPr>
          <p:nvPr>
            <p:ph type="body" idx="2"/>
          </p:nvPr>
        </p:nvSpPr>
        <p:spPr/>
        <p:txBody>
          <a:bodyPr>
            <a:normAutofit fontScale="92500"/>
          </a:bodyPr>
          <a:lstStyle/>
          <a:p>
            <a:r>
              <a:rPr lang="en-US" dirty="0"/>
              <a:t>For Fun: Try a Turning Test from my PhD students</a:t>
            </a:r>
          </a:p>
          <a:p>
            <a:endParaRPr lang="en-US" dirty="0"/>
          </a:p>
        </p:txBody>
      </p:sp>
      <p:pic>
        <p:nvPicPr>
          <p:cNvPr id="7" name="Picture 6" descr="A screenshot of a cell phone&#10;&#10;Description automatically generated">
            <a:extLst>
              <a:ext uri="{FF2B5EF4-FFF2-40B4-BE49-F238E27FC236}">
                <a16:creationId xmlns:a16="http://schemas.microsoft.com/office/drawing/2014/main" id="{C3E4B5E1-A3C2-C245-8EBA-0E6EBDFE03A2}"/>
              </a:ext>
            </a:extLst>
          </p:cNvPr>
          <p:cNvPicPr>
            <a:picLocks noChangeAspect="1"/>
          </p:cNvPicPr>
          <p:nvPr/>
        </p:nvPicPr>
        <p:blipFill>
          <a:blip r:embed="rId2"/>
          <a:stretch>
            <a:fillRect/>
          </a:stretch>
        </p:blipFill>
        <p:spPr>
          <a:xfrm>
            <a:off x="-120769" y="944899"/>
            <a:ext cx="6728604" cy="5886196"/>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EB848292-1CA0-F945-BBB3-D6A1AA45A02F}"/>
              </a:ext>
            </a:extLst>
          </p:cNvPr>
          <p:cNvPicPr>
            <a:picLocks noChangeAspect="1"/>
          </p:cNvPicPr>
          <p:nvPr/>
        </p:nvPicPr>
        <p:blipFill>
          <a:blip r:embed="rId3"/>
          <a:stretch>
            <a:fillRect/>
          </a:stretch>
        </p:blipFill>
        <p:spPr>
          <a:xfrm>
            <a:off x="6319131" y="971804"/>
            <a:ext cx="5872869" cy="5893120"/>
          </a:xfrm>
          <a:prstGeom prst="rect">
            <a:avLst/>
          </a:prstGeom>
        </p:spPr>
      </p:pic>
      <p:sp>
        <p:nvSpPr>
          <p:cNvPr id="10" name="Rectangle 9">
            <a:extLst>
              <a:ext uri="{FF2B5EF4-FFF2-40B4-BE49-F238E27FC236}">
                <a16:creationId xmlns:a16="http://schemas.microsoft.com/office/drawing/2014/main" id="{30F36D15-BA05-3A41-82B1-17BDD3178FB1}"/>
              </a:ext>
            </a:extLst>
          </p:cNvPr>
          <p:cNvSpPr/>
          <p:nvPr/>
        </p:nvSpPr>
        <p:spPr>
          <a:xfrm>
            <a:off x="9803083" y="0"/>
            <a:ext cx="1661032" cy="400110"/>
          </a:xfrm>
          <a:prstGeom prst="rect">
            <a:avLst/>
          </a:prstGeom>
        </p:spPr>
        <p:txBody>
          <a:bodyPr wrap="none">
            <a:spAutoFit/>
          </a:bodyPr>
          <a:lstStyle/>
          <a:p>
            <a:r>
              <a:rPr lang="en-US" sz="2000" dirty="0">
                <a:hlinkClick r:id="rId4"/>
              </a:rPr>
              <a:t>https://</a:t>
            </a:r>
            <a:r>
              <a:rPr lang="en-US" sz="2000" dirty="0" err="1">
                <a:hlinkClick r:id="rId4"/>
              </a:rPr>
              <a:t>roft.io</a:t>
            </a:r>
            <a:r>
              <a:rPr lang="en-US" sz="2000" dirty="0">
                <a:hlinkClick r:id="rId4"/>
              </a:rPr>
              <a:t>/</a:t>
            </a:r>
            <a:endParaRPr lang="en-US" sz="2000" dirty="0"/>
          </a:p>
        </p:txBody>
      </p:sp>
    </p:spTree>
    <p:extLst>
      <p:ext uri="{BB962C8B-B14F-4D97-AF65-F5344CB8AC3E}">
        <p14:creationId xmlns:p14="http://schemas.microsoft.com/office/powerpoint/2010/main" val="21427894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548AFC3-FE82-EE4E-A547-3C31521850C4}"/>
              </a:ext>
            </a:extLst>
          </p:cNvPr>
          <p:cNvSpPr>
            <a:spLocks noGrp="1"/>
          </p:cNvSpPr>
          <p:nvPr>
            <p:ph type="body" idx="1"/>
          </p:nvPr>
        </p:nvSpPr>
        <p:spPr/>
        <p:txBody>
          <a:bodyPr>
            <a:normAutofit fontScale="92500" lnSpcReduction="10000"/>
          </a:bodyPr>
          <a:lstStyle/>
          <a:p>
            <a:pPr marL="101600" indent="0">
              <a:buNone/>
            </a:pPr>
            <a:r>
              <a:rPr lang="en-US" dirty="0"/>
              <a:t>Please read:</a:t>
            </a:r>
          </a:p>
          <a:p>
            <a:r>
              <a:rPr lang="en-US" dirty="0"/>
              <a:t>Chapter 1, Section 1.1</a:t>
            </a:r>
          </a:p>
          <a:p>
            <a:r>
              <a:rPr lang="en-US" dirty="0"/>
              <a:t>Chapter 27.1 and 27.2 of the textbook.</a:t>
            </a:r>
          </a:p>
          <a:p>
            <a:pPr marL="101600" indent="0">
              <a:buNone/>
            </a:pPr>
            <a:endParaRPr lang="en-US" dirty="0"/>
          </a:p>
          <a:p>
            <a:pPr marL="101600" indent="0">
              <a:buNone/>
            </a:pPr>
            <a:r>
              <a:rPr lang="en-US" dirty="0"/>
              <a:t>The required readings will be posted on the course website in the schedule tab.</a:t>
            </a:r>
          </a:p>
          <a:p>
            <a:pPr marL="101600" indent="0">
              <a:buNone/>
            </a:pPr>
            <a:r>
              <a:rPr lang="en-US" dirty="0"/>
              <a:t> </a:t>
            </a:r>
            <a:r>
              <a:rPr lang="en-US" dirty="0">
                <a:hlinkClick r:id="rId2"/>
              </a:rPr>
              <a:t>http://artificial-intelligence-class.org/</a:t>
            </a:r>
            <a:endParaRPr lang="en-US" dirty="0"/>
          </a:p>
          <a:p>
            <a:pPr marL="101600" indent="0">
              <a:buNone/>
            </a:pPr>
            <a:endParaRPr lang="en-US" dirty="0"/>
          </a:p>
          <a:p>
            <a:pPr marL="101600" indent="0">
              <a:buNone/>
            </a:pPr>
            <a:r>
              <a:rPr lang="en-US" dirty="0"/>
              <a:t>The website will have all lecture recordings, homework assignments, and course policies.</a:t>
            </a:r>
          </a:p>
          <a:p>
            <a:pPr marL="101600" indent="0">
              <a:buNone/>
            </a:pPr>
            <a:endParaRPr lang="en-US" dirty="0"/>
          </a:p>
        </p:txBody>
      </p:sp>
      <p:sp>
        <p:nvSpPr>
          <p:cNvPr id="3" name="Text Placeholder 2">
            <a:extLst>
              <a:ext uri="{FF2B5EF4-FFF2-40B4-BE49-F238E27FC236}">
                <a16:creationId xmlns:a16="http://schemas.microsoft.com/office/drawing/2014/main" id="{A4908A78-BB33-D740-A1A0-FF42B851C1E9}"/>
              </a:ext>
            </a:extLst>
          </p:cNvPr>
          <p:cNvSpPr>
            <a:spLocks noGrp="1"/>
          </p:cNvSpPr>
          <p:nvPr>
            <p:ph type="body" idx="2"/>
          </p:nvPr>
        </p:nvSpPr>
        <p:spPr/>
        <p:txBody>
          <a:bodyPr>
            <a:normAutofit lnSpcReduction="10000"/>
          </a:bodyPr>
          <a:lstStyle/>
          <a:p>
            <a:r>
              <a:rPr lang="en-US" dirty="0"/>
              <a:t>HW: Read Chapter 1 &amp; 27</a:t>
            </a:r>
          </a:p>
          <a:p>
            <a:endParaRPr lang="en-US" dirty="0"/>
          </a:p>
        </p:txBody>
      </p:sp>
      <p:pic>
        <p:nvPicPr>
          <p:cNvPr id="1028" name="Picture 4" descr="Russell &amp; Norvig, Artificial Intelligence: A Modern Approach, 4th Edition |  Pearson">
            <a:extLst>
              <a:ext uri="{FF2B5EF4-FFF2-40B4-BE49-F238E27FC236}">
                <a16:creationId xmlns:a16="http://schemas.microsoft.com/office/drawing/2014/main" id="{450754BC-1106-F94D-ACE2-ABF9F8A4E7B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74179" y="0"/>
            <a:ext cx="54181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05767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B3C5124-492F-BC46-AE11-5C3C1F086DF9}"/>
              </a:ext>
            </a:extLst>
          </p:cNvPr>
          <p:cNvSpPr>
            <a:spLocks noGrp="1"/>
          </p:cNvSpPr>
          <p:nvPr>
            <p:ph type="body" idx="2"/>
          </p:nvPr>
        </p:nvSpPr>
        <p:spPr/>
        <p:txBody>
          <a:bodyPr/>
          <a:lstStyle/>
          <a:p>
            <a:r>
              <a:rPr lang="en-US" dirty="0"/>
              <a:t>On your own:</a:t>
            </a:r>
          </a:p>
        </p:txBody>
      </p:sp>
      <p:sp>
        <p:nvSpPr>
          <p:cNvPr id="4" name="Date Placeholder 3"/>
          <p:cNvSpPr>
            <a:spLocks noGrp="1"/>
          </p:cNvSpPr>
          <p:nvPr>
            <p:ph type="dt" sz="half" idx="4294967295"/>
          </p:nvPr>
        </p:nvSpPr>
        <p:spPr>
          <a:xfrm>
            <a:off x="0" y="6356350"/>
            <a:ext cx="2743200" cy="365125"/>
          </a:xfrm>
        </p:spPr>
        <p:txBody>
          <a:bodyPr/>
          <a:lstStyle/>
          <a:p>
            <a:pPr>
              <a:defRPr/>
            </a:pPr>
            <a:r>
              <a:rPr lang="en-US" dirty="0"/>
              <a:t>CIS 521 - Intro to AI - </a:t>
            </a:r>
            <a:r>
              <a:rPr lang="de-DE" dirty="0"/>
              <a:t>Fall </a:t>
            </a:r>
            <a:r>
              <a:rPr lang="is-IS" dirty="0"/>
              <a:t>2019</a:t>
            </a:r>
            <a:endParaRPr lang="en-US" altLang="en-US" dirty="0"/>
          </a:p>
        </p:txBody>
      </p:sp>
      <p:sp>
        <p:nvSpPr>
          <p:cNvPr id="5" name="Slide Number Placeholder 4"/>
          <p:cNvSpPr>
            <a:spLocks noGrp="1"/>
          </p:cNvSpPr>
          <p:nvPr>
            <p:ph type="sldNum" sz="quarter" idx="4294967295"/>
          </p:nvPr>
        </p:nvSpPr>
        <p:spPr>
          <a:xfrm>
            <a:off x="9448800" y="6356350"/>
            <a:ext cx="2743200" cy="365125"/>
          </a:xfrm>
        </p:spPr>
        <p:txBody>
          <a:bodyPr/>
          <a:lstStyle/>
          <a:p>
            <a:pPr>
              <a:defRPr/>
            </a:pPr>
            <a:r>
              <a:rPr lang="en-US" altLang="en-US" dirty="0"/>
              <a:t> </a:t>
            </a:r>
          </a:p>
        </p:txBody>
      </p:sp>
      <p:sp>
        <p:nvSpPr>
          <p:cNvPr id="11" name="Rectangle 2"/>
          <p:cNvSpPr txBox="1">
            <a:spLocks noChangeArrowheads="1"/>
          </p:cNvSpPr>
          <p:nvPr/>
        </p:nvSpPr>
        <p:spPr bwMode="auto">
          <a:xfrm>
            <a:off x="2500313" y="1070047"/>
            <a:ext cx="7772400" cy="1470025"/>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lvl1pPr algn="l" rtl="0" eaLnBrk="0" fontAlgn="base" hangingPunct="0">
              <a:spcBef>
                <a:spcPct val="0"/>
              </a:spcBef>
              <a:spcAft>
                <a:spcPct val="0"/>
              </a:spcAft>
              <a:defRPr sz="3200" b="1">
                <a:solidFill>
                  <a:srgbClr val="000066"/>
                </a:solidFill>
                <a:latin typeface="+mj-lt"/>
                <a:ea typeface="+mj-ea"/>
                <a:cs typeface="+mj-cs"/>
              </a:defRPr>
            </a:lvl1pPr>
            <a:lvl2pPr algn="l" rtl="0" eaLnBrk="0" fontAlgn="base" hangingPunct="0">
              <a:spcBef>
                <a:spcPct val="0"/>
              </a:spcBef>
              <a:spcAft>
                <a:spcPct val="0"/>
              </a:spcAft>
              <a:defRPr sz="3200" b="1">
                <a:solidFill>
                  <a:srgbClr val="000066"/>
                </a:solidFill>
                <a:latin typeface="Arial" charset="0"/>
              </a:defRPr>
            </a:lvl2pPr>
            <a:lvl3pPr algn="l" rtl="0" eaLnBrk="0" fontAlgn="base" hangingPunct="0">
              <a:spcBef>
                <a:spcPct val="0"/>
              </a:spcBef>
              <a:spcAft>
                <a:spcPct val="0"/>
              </a:spcAft>
              <a:defRPr sz="3200" b="1">
                <a:solidFill>
                  <a:srgbClr val="000066"/>
                </a:solidFill>
                <a:latin typeface="Arial" charset="0"/>
              </a:defRPr>
            </a:lvl3pPr>
            <a:lvl4pPr algn="l" rtl="0" eaLnBrk="0" fontAlgn="base" hangingPunct="0">
              <a:spcBef>
                <a:spcPct val="0"/>
              </a:spcBef>
              <a:spcAft>
                <a:spcPct val="0"/>
              </a:spcAft>
              <a:defRPr sz="3200" b="1">
                <a:solidFill>
                  <a:srgbClr val="000066"/>
                </a:solidFill>
                <a:latin typeface="Arial" charset="0"/>
              </a:defRPr>
            </a:lvl4pPr>
            <a:lvl5pPr algn="l" rtl="0" eaLnBrk="0" fontAlgn="base" hangingPunct="0">
              <a:spcBef>
                <a:spcPct val="0"/>
              </a:spcBef>
              <a:spcAft>
                <a:spcPct val="0"/>
              </a:spcAft>
              <a:defRPr sz="3200" b="1">
                <a:solidFill>
                  <a:srgbClr val="000066"/>
                </a:solidFill>
                <a:latin typeface="Arial" charset="0"/>
              </a:defRPr>
            </a:lvl5pPr>
            <a:lvl6pPr marL="457200" algn="l" rtl="0" eaLnBrk="0" fontAlgn="base" hangingPunct="0">
              <a:spcBef>
                <a:spcPct val="0"/>
              </a:spcBef>
              <a:spcAft>
                <a:spcPct val="0"/>
              </a:spcAft>
              <a:defRPr sz="3200" b="1">
                <a:solidFill>
                  <a:srgbClr val="000066"/>
                </a:solidFill>
                <a:latin typeface="Arial" charset="0"/>
              </a:defRPr>
            </a:lvl6pPr>
            <a:lvl7pPr marL="914400" algn="l" rtl="0" eaLnBrk="0" fontAlgn="base" hangingPunct="0">
              <a:spcBef>
                <a:spcPct val="0"/>
              </a:spcBef>
              <a:spcAft>
                <a:spcPct val="0"/>
              </a:spcAft>
              <a:defRPr sz="3200" b="1">
                <a:solidFill>
                  <a:srgbClr val="000066"/>
                </a:solidFill>
                <a:latin typeface="Arial" charset="0"/>
              </a:defRPr>
            </a:lvl7pPr>
            <a:lvl8pPr marL="1371600" algn="l" rtl="0" eaLnBrk="0" fontAlgn="base" hangingPunct="0">
              <a:spcBef>
                <a:spcPct val="0"/>
              </a:spcBef>
              <a:spcAft>
                <a:spcPct val="0"/>
              </a:spcAft>
              <a:defRPr sz="3200" b="1">
                <a:solidFill>
                  <a:srgbClr val="000066"/>
                </a:solidFill>
                <a:latin typeface="Arial" charset="0"/>
              </a:defRPr>
            </a:lvl8pPr>
            <a:lvl9pPr marL="1828800" algn="l" rtl="0" eaLnBrk="0" fontAlgn="base" hangingPunct="0">
              <a:spcBef>
                <a:spcPct val="0"/>
              </a:spcBef>
              <a:spcAft>
                <a:spcPct val="0"/>
              </a:spcAft>
              <a:defRPr sz="3200" b="1">
                <a:solidFill>
                  <a:srgbClr val="000066"/>
                </a:solidFill>
                <a:latin typeface="Arial" charset="0"/>
              </a:defRPr>
            </a:lvl9pPr>
          </a:lstStyle>
          <a:p>
            <a:r>
              <a:rPr lang="en-US" sz="3400" dirty="0"/>
              <a:t>A Brief Introduction to Python</a:t>
            </a:r>
          </a:p>
        </p:txBody>
      </p:sp>
      <p:pic>
        <p:nvPicPr>
          <p:cNvPr id="12" name="Picture 11">
            <a:extLst>
              <a:ext uri="{FF2B5EF4-FFF2-40B4-BE49-F238E27FC236}">
                <a16:creationId xmlns:a16="http://schemas.microsoft.com/office/drawing/2014/main" id="{9732B6F2-B597-5F4D-B6D5-0C034CD9737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91199" y="2540072"/>
            <a:ext cx="5131457" cy="3657528"/>
          </a:xfrm>
          <a:prstGeom prst="rect">
            <a:avLst/>
          </a:prstGeom>
        </p:spPr>
      </p:pic>
      <p:sp>
        <p:nvSpPr>
          <p:cNvPr id="13" name="TextBox 12"/>
          <p:cNvSpPr txBox="1"/>
          <p:nvPr/>
        </p:nvSpPr>
        <p:spPr>
          <a:xfrm>
            <a:off x="2009775" y="3993638"/>
            <a:ext cx="3910012" cy="1015663"/>
          </a:xfrm>
          <a:prstGeom prst="rect">
            <a:avLst/>
          </a:prstGeom>
          <a:noFill/>
        </p:spPr>
        <p:txBody>
          <a:bodyPr wrap="square" rtlCol="0">
            <a:spAutoFit/>
          </a:bodyPr>
          <a:lstStyle/>
          <a:p>
            <a:pPr algn="ctr"/>
            <a:r>
              <a:rPr lang="en-US" sz="2000" dirty="0"/>
              <a:t>The first Python programming HW has been released. Find it on the course Canvas.</a:t>
            </a:r>
          </a:p>
        </p:txBody>
      </p:sp>
    </p:spTree>
    <p:extLst>
      <p:ext uri="{BB962C8B-B14F-4D97-AF65-F5344CB8AC3E}">
        <p14:creationId xmlns:p14="http://schemas.microsoft.com/office/powerpoint/2010/main" val="3853762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25E13D3-2755-CE46-AA21-1DC6DCAEA994}"/>
              </a:ext>
            </a:extLst>
          </p:cNvPr>
          <p:cNvSpPr>
            <a:spLocks noGrp="1"/>
          </p:cNvSpPr>
          <p:nvPr>
            <p:ph type="body" idx="2"/>
          </p:nvPr>
        </p:nvSpPr>
        <p:spPr/>
        <p:txBody>
          <a:bodyPr>
            <a:normAutofit lnSpcReduction="10000"/>
          </a:bodyPr>
          <a:lstStyle/>
          <a:p>
            <a:r>
              <a:rPr lang="en-US" dirty="0"/>
              <a:t>AI in </a:t>
            </a:r>
            <a:r>
              <a:rPr lang="en-US" dirty="0" err="1"/>
              <a:t>SciFi</a:t>
            </a:r>
            <a:r>
              <a:rPr lang="en-US" dirty="0"/>
              <a:t> - Acting Human</a:t>
            </a:r>
          </a:p>
        </p:txBody>
      </p:sp>
      <p:pic>
        <p:nvPicPr>
          <p:cNvPr id="4" name="Content Placeholder 6">
            <a:extLst>
              <a:ext uri="{FF2B5EF4-FFF2-40B4-BE49-F238E27FC236}">
                <a16:creationId xmlns:a16="http://schemas.microsoft.com/office/drawing/2014/main" id="{C28BC738-AB1E-6546-BB9A-B1DD1026916F}"/>
              </a:ext>
            </a:extLst>
          </p:cNvPr>
          <p:cNvPicPr>
            <a:picLocks noChangeAspect="1"/>
          </p:cNvPicPr>
          <p:nvPr/>
        </p:nvPicPr>
        <p:blipFill>
          <a:blip r:embed="rId2"/>
          <a:stretch>
            <a:fillRect/>
          </a:stretch>
        </p:blipFill>
        <p:spPr>
          <a:xfrm>
            <a:off x="394073" y="1276052"/>
            <a:ext cx="7772400" cy="4382095"/>
          </a:xfrm>
          <a:prstGeom prst="rect">
            <a:avLst/>
          </a:prstGeom>
        </p:spPr>
      </p:pic>
      <p:pic>
        <p:nvPicPr>
          <p:cNvPr id="3074" name="Picture 2" descr="Amazon.com: Westworld Season 1: The Maze (BOX) (digipack) [3Blu-Ray]  [Region Free] (English audio. English subtitles): Evan Rachel Wood, Thandie  Newton, James Marsden, Jeffrey Wright, Ed Harris, Talulah Riley, Louis  Herthum, Anthony Hopkins,">
            <a:extLst>
              <a:ext uri="{FF2B5EF4-FFF2-40B4-BE49-F238E27FC236}">
                <a16:creationId xmlns:a16="http://schemas.microsoft.com/office/drawing/2014/main" id="{60EAAE4C-3276-7447-AFA5-FF5259B8C0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331387" y="1226510"/>
            <a:ext cx="3615023" cy="4481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983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25E13D3-2755-CE46-AA21-1DC6DCAEA994}"/>
              </a:ext>
            </a:extLst>
          </p:cNvPr>
          <p:cNvSpPr>
            <a:spLocks noGrp="1"/>
          </p:cNvSpPr>
          <p:nvPr>
            <p:ph type="body" idx="2"/>
          </p:nvPr>
        </p:nvSpPr>
        <p:spPr/>
        <p:txBody>
          <a:bodyPr>
            <a:normAutofit lnSpcReduction="10000"/>
          </a:bodyPr>
          <a:lstStyle/>
          <a:p>
            <a:r>
              <a:rPr lang="en-US" dirty="0"/>
              <a:t>AI in </a:t>
            </a:r>
            <a:r>
              <a:rPr lang="en-US" dirty="0" err="1"/>
              <a:t>SciFi</a:t>
            </a:r>
            <a:r>
              <a:rPr lang="en-US" dirty="0"/>
              <a:t> - Acting Human</a:t>
            </a:r>
          </a:p>
        </p:txBody>
      </p:sp>
      <p:pic>
        <p:nvPicPr>
          <p:cNvPr id="5" name="Content Placeholder 9">
            <a:extLst>
              <a:ext uri="{FF2B5EF4-FFF2-40B4-BE49-F238E27FC236}">
                <a16:creationId xmlns:a16="http://schemas.microsoft.com/office/drawing/2014/main" id="{0583978C-F5B5-754C-9556-045C6E2E194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b="-12065"/>
          <a:stretch/>
        </p:blipFill>
        <p:spPr>
          <a:xfrm>
            <a:off x="1400174" y="962152"/>
            <a:ext cx="9820275" cy="7856220"/>
          </a:xfrm>
          <a:prstGeom prst="rect">
            <a:avLst/>
          </a:prstGeom>
        </p:spPr>
      </p:pic>
    </p:spTree>
    <p:extLst>
      <p:ext uri="{BB962C8B-B14F-4D97-AF65-F5344CB8AC3E}">
        <p14:creationId xmlns:p14="http://schemas.microsoft.com/office/powerpoint/2010/main" val="3805591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25E13D3-2755-CE46-AA21-1DC6DCAEA994}"/>
              </a:ext>
            </a:extLst>
          </p:cNvPr>
          <p:cNvSpPr>
            <a:spLocks noGrp="1"/>
          </p:cNvSpPr>
          <p:nvPr>
            <p:ph type="body" idx="2"/>
          </p:nvPr>
        </p:nvSpPr>
        <p:spPr/>
        <p:txBody>
          <a:bodyPr>
            <a:normAutofit lnSpcReduction="10000"/>
          </a:bodyPr>
          <a:lstStyle/>
          <a:p>
            <a:r>
              <a:rPr lang="en-US" dirty="0"/>
              <a:t>AI in </a:t>
            </a:r>
            <a:r>
              <a:rPr lang="en-US" dirty="0" err="1"/>
              <a:t>SciFi</a:t>
            </a:r>
            <a:r>
              <a:rPr lang="en-US" dirty="0"/>
              <a:t> - Acting Human</a:t>
            </a:r>
          </a:p>
        </p:txBody>
      </p:sp>
      <p:pic>
        <p:nvPicPr>
          <p:cNvPr id="6" name="Content Placeholder 6">
            <a:extLst>
              <a:ext uri="{FF2B5EF4-FFF2-40B4-BE49-F238E27FC236}">
                <a16:creationId xmlns:a16="http://schemas.microsoft.com/office/drawing/2014/main" id="{3B6A144F-C6B6-2C4A-95A0-1498C6FF3424}"/>
              </a:ext>
            </a:extLst>
          </p:cNvPr>
          <p:cNvPicPr>
            <a:picLocks noChangeAspect="1"/>
          </p:cNvPicPr>
          <p:nvPr/>
        </p:nvPicPr>
        <p:blipFill>
          <a:blip r:embed="rId2"/>
          <a:stretch>
            <a:fillRect/>
          </a:stretch>
        </p:blipFill>
        <p:spPr>
          <a:xfrm>
            <a:off x="222623" y="1314450"/>
            <a:ext cx="8064500" cy="4838700"/>
          </a:xfrm>
          <a:prstGeom prst="rect">
            <a:avLst/>
          </a:prstGeom>
          <a:noFill/>
          <a:ln>
            <a:noFill/>
          </a:ln>
        </p:spPr>
      </p:pic>
      <p:pic>
        <p:nvPicPr>
          <p:cNvPr id="7" name="Picture 6">
            <a:extLst>
              <a:ext uri="{FF2B5EF4-FFF2-40B4-BE49-F238E27FC236}">
                <a16:creationId xmlns:a16="http://schemas.microsoft.com/office/drawing/2014/main" id="{BF629CC0-EAD3-F94D-A53D-EC0A5E9C7F46}"/>
              </a:ext>
            </a:extLst>
          </p:cNvPr>
          <p:cNvPicPr>
            <a:picLocks noChangeAspect="1"/>
          </p:cNvPicPr>
          <p:nvPr/>
        </p:nvPicPr>
        <p:blipFill>
          <a:blip r:embed="rId3"/>
          <a:stretch>
            <a:fillRect/>
          </a:stretch>
        </p:blipFill>
        <p:spPr>
          <a:xfrm>
            <a:off x="8563076" y="1314450"/>
            <a:ext cx="3228874" cy="4838700"/>
          </a:xfrm>
          <a:prstGeom prst="rect">
            <a:avLst/>
          </a:prstGeom>
        </p:spPr>
      </p:pic>
    </p:spTree>
    <p:extLst>
      <p:ext uri="{BB962C8B-B14F-4D97-AF65-F5344CB8AC3E}">
        <p14:creationId xmlns:p14="http://schemas.microsoft.com/office/powerpoint/2010/main" val="1041762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09556A-165D-9C4E-B05F-ACB9D9557503}"/>
              </a:ext>
            </a:extLst>
          </p:cNvPr>
          <p:cNvSpPr>
            <a:spLocks noGrp="1"/>
          </p:cNvSpPr>
          <p:nvPr>
            <p:ph type="body" idx="2"/>
          </p:nvPr>
        </p:nvSpPr>
        <p:spPr/>
        <p:txBody>
          <a:bodyPr>
            <a:normAutofit lnSpcReduction="10000"/>
          </a:bodyPr>
          <a:lstStyle/>
          <a:p>
            <a:r>
              <a:rPr lang="en-US" dirty="0"/>
              <a:t>Blade Runner - Voight-</a:t>
            </a:r>
            <a:r>
              <a:rPr lang="en-US" dirty="0" err="1"/>
              <a:t>Kampff</a:t>
            </a:r>
            <a:r>
              <a:rPr lang="en-US" dirty="0"/>
              <a:t> Test</a:t>
            </a:r>
          </a:p>
        </p:txBody>
      </p:sp>
      <p:sp>
        <p:nvSpPr>
          <p:cNvPr id="5" name="Rectangle 4">
            <a:extLst>
              <a:ext uri="{FF2B5EF4-FFF2-40B4-BE49-F238E27FC236}">
                <a16:creationId xmlns:a16="http://schemas.microsoft.com/office/drawing/2014/main" id="{5781C35A-54ED-8F42-B845-BC9B816F725E}"/>
              </a:ext>
            </a:extLst>
          </p:cNvPr>
          <p:cNvSpPr/>
          <p:nvPr/>
        </p:nvSpPr>
        <p:spPr>
          <a:xfrm>
            <a:off x="3435910" y="6151561"/>
            <a:ext cx="5320177" cy="369332"/>
          </a:xfrm>
          <a:prstGeom prst="rect">
            <a:avLst/>
          </a:prstGeom>
        </p:spPr>
        <p:txBody>
          <a:bodyPr wrap="square">
            <a:spAutoFit/>
          </a:bodyPr>
          <a:lstStyle/>
          <a:p>
            <a:r>
              <a:rPr lang="en-US" sz="1800" dirty="0">
                <a:hlinkClick r:id="rId3"/>
              </a:rPr>
              <a:t>https://</a:t>
            </a:r>
            <a:r>
              <a:rPr lang="en-US" sz="1800" dirty="0" err="1">
                <a:hlinkClick r:id="rId3"/>
              </a:rPr>
              <a:t>www.youtube.com</a:t>
            </a:r>
            <a:r>
              <a:rPr lang="en-US" sz="1800" dirty="0">
                <a:hlinkClick r:id="rId3"/>
              </a:rPr>
              <a:t>/</a:t>
            </a:r>
            <a:r>
              <a:rPr lang="en-US" sz="1800" dirty="0" err="1">
                <a:hlinkClick r:id="rId3"/>
              </a:rPr>
              <a:t>watch?v</a:t>
            </a:r>
            <a:r>
              <a:rPr lang="en-US" sz="1800" dirty="0">
                <a:hlinkClick r:id="rId3"/>
              </a:rPr>
              <a:t>=Umc9ezAyJv0</a:t>
            </a:r>
            <a:endParaRPr lang="en-US" sz="1800" dirty="0"/>
          </a:p>
        </p:txBody>
      </p:sp>
    </p:spTree>
    <p:extLst>
      <p:ext uri="{BB962C8B-B14F-4D97-AF65-F5344CB8AC3E}">
        <p14:creationId xmlns:p14="http://schemas.microsoft.com/office/powerpoint/2010/main" val="3273654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D631C0-D788-A94F-900C-37D8FD1F1E2A}"/>
              </a:ext>
            </a:extLst>
          </p:cNvPr>
          <p:cNvSpPr>
            <a:spLocks noGrp="1"/>
          </p:cNvSpPr>
          <p:nvPr>
            <p:ph type="body" idx="2"/>
          </p:nvPr>
        </p:nvSpPr>
        <p:spPr/>
        <p:txBody>
          <a:bodyPr>
            <a:normAutofit lnSpcReduction="10000"/>
          </a:bodyPr>
          <a:lstStyle/>
          <a:p>
            <a:r>
              <a:rPr lang="en-US" dirty="0"/>
              <a:t>Descartes                             		Deckard</a:t>
            </a:r>
          </a:p>
        </p:txBody>
      </p:sp>
      <p:pic>
        <p:nvPicPr>
          <p:cNvPr id="3" name="Content Placeholder 5">
            <a:extLst>
              <a:ext uri="{FF2B5EF4-FFF2-40B4-BE49-F238E27FC236}">
                <a16:creationId xmlns:a16="http://schemas.microsoft.com/office/drawing/2014/main" id="{1FACB10B-896B-4543-973C-FFBA6DE53429}"/>
              </a:ext>
            </a:extLst>
          </p:cNvPr>
          <p:cNvPicPr>
            <a:picLocks noChangeAspect="1"/>
          </p:cNvPicPr>
          <p:nvPr/>
        </p:nvPicPr>
        <p:blipFill>
          <a:blip r:embed="rId2"/>
          <a:stretch>
            <a:fillRect/>
          </a:stretch>
        </p:blipFill>
        <p:spPr>
          <a:xfrm>
            <a:off x="304800" y="1350380"/>
            <a:ext cx="5162550" cy="5162550"/>
          </a:xfrm>
          <a:prstGeom prst="rect">
            <a:avLst/>
          </a:prstGeom>
        </p:spPr>
      </p:pic>
      <p:pic>
        <p:nvPicPr>
          <p:cNvPr id="4" name="Picture 3">
            <a:extLst>
              <a:ext uri="{FF2B5EF4-FFF2-40B4-BE49-F238E27FC236}">
                <a16:creationId xmlns:a16="http://schemas.microsoft.com/office/drawing/2014/main" id="{0D593489-BE10-1240-BED2-2EC4BC83B2A7}"/>
              </a:ext>
            </a:extLst>
          </p:cNvPr>
          <p:cNvPicPr>
            <a:picLocks noChangeAspect="1"/>
          </p:cNvPicPr>
          <p:nvPr/>
        </p:nvPicPr>
        <p:blipFill>
          <a:blip r:embed="rId3"/>
          <a:stretch>
            <a:fillRect/>
          </a:stretch>
        </p:blipFill>
        <p:spPr>
          <a:xfrm>
            <a:off x="5924550" y="1350380"/>
            <a:ext cx="5962650" cy="8943975"/>
          </a:xfrm>
          <a:prstGeom prst="rect">
            <a:avLst/>
          </a:prstGeom>
        </p:spPr>
      </p:pic>
    </p:spTree>
    <p:extLst>
      <p:ext uri="{BB962C8B-B14F-4D97-AF65-F5344CB8AC3E}">
        <p14:creationId xmlns:p14="http://schemas.microsoft.com/office/powerpoint/2010/main" val="116447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A88DC0-49D7-0745-BC68-8C72044477A6}"/>
              </a:ext>
            </a:extLst>
          </p:cNvPr>
          <p:cNvSpPr>
            <a:spLocks noGrp="1"/>
          </p:cNvSpPr>
          <p:nvPr>
            <p:ph type="body" idx="2"/>
          </p:nvPr>
        </p:nvSpPr>
        <p:spPr/>
        <p:txBody>
          <a:bodyPr>
            <a:normAutofit lnSpcReduction="10000"/>
          </a:bodyPr>
          <a:lstStyle/>
          <a:p>
            <a:r>
              <a:rPr lang="en-US" dirty="0"/>
              <a:t>Science Fiction and Science Fact</a:t>
            </a:r>
          </a:p>
        </p:txBody>
      </p:sp>
      <p:pic>
        <p:nvPicPr>
          <p:cNvPr id="6" name="Picture 5">
            <a:extLst>
              <a:ext uri="{FF2B5EF4-FFF2-40B4-BE49-F238E27FC236}">
                <a16:creationId xmlns:a16="http://schemas.microsoft.com/office/drawing/2014/main" id="{A597BA48-1520-D04E-ABCA-88A6602874E8}"/>
              </a:ext>
            </a:extLst>
          </p:cNvPr>
          <p:cNvPicPr>
            <a:picLocks noChangeAspect="1"/>
          </p:cNvPicPr>
          <p:nvPr/>
        </p:nvPicPr>
        <p:blipFill>
          <a:blip r:embed="rId2"/>
          <a:stretch>
            <a:fillRect/>
          </a:stretch>
        </p:blipFill>
        <p:spPr>
          <a:xfrm>
            <a:off x="9363998" y="1574800"/>
            <a:ext cx="2728275" cy="4089400"/>
          </a:xfrm>
          <a:prstGeom prst="rect">
            <a:avLst/>
          </a:prstGeom>
        </p:spPr>
      </p:pic>
      <p:sp>
        <p:nvSpPr>
          <p:cNvPr id="8" name="Rectangle 7">
            <a:extLst>
              <a:ext uri="{FF2B5EF4-FFF2-40B4-BE49-F238E27FC236}">
                <a16:creationId xmlns:a16="http://schemas.microsoft.com/office/drawing/2014/main" id="{B3239FA9-71DD-5640-A933-EE7B8BFBF068}"/>
              </a:ext>
            </a:extLst>
          </p:cNvPr>
          <p:cNvSpPr/>
          <p:nvPr/>
        </p:nvSpPr>
        <p:spPr>
          <a:xfrm>
            <a:off x="1684185" y="5749738"/>
            <a:ext cx="5833648" cy="400110"/>
          </a:xfrm>
          <a:prstGeom prst="rect">
            <a:avLst/>
          </a:prstGeom>
        </p:spPr>
        <p:txBody>
          <a:bodyPr wrap="none">
            <a:spAutoFit/>
          </a:bodyPr>
          <a:lstStyle/>
          <a:p>
            <a:r>
              <a:rPr lang="en-US" sz="2000" dirty="0">
                <a:hlinkClick r:id="rId3"/>
              </a:rPr>
              <a:t>https://</a:t>
            </a:r>
            <a:r>
              <a:rPr lang="en-US" sz="2000" dirty="0" err="1">
                <a:hlinkClick r:id="rId3"/>
              </a:rPr>
              <a:t>www.youtube.com</a:t>
            </a:r>
            <a:r>
              <a:rPr lang="en-US" sz="2000" dirty="0">
                <a:hlinkClick r:id="rId3"/>
              </a:rPr>
              <a:t>/</a:t>
            </a:r>
            <a:r>
              <a:rPr lang="en-US" sz="2000" dirty="0" err="1">
                <a:hlinkClick r:id="rId3"/>
              </a:rPr>
              <a:t>watch?v</a:t>
            </a:r>
            <a:r>
              <a:rPr lang="en-US" sz="2000" dirty="0">
                <a:hlinkClick r:id="rId3"/>
              </a:rPr>
              <a:t>=JknRYYrV5Vk</a:t>
            </a:r>
            <a:endParaRPr lang="en-US" sz="2000" dirty="0"/>
          </a:p>
        </p:txBody>
      </p:sp>
    </p:spTree>
    <p:extLst>
      <p:ext uri="{BB962C8B-B14F-4D97-AF65-F5344CB8AC3E}">
        <p14:creationId xmlns:p14="http://schemas.microsoft.com/office/powerpoint/2010/main" val="1837226553"/>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43454B"/>
      </a:dk2>
      <a:lt2>
        <a:srgbClr val="CECFD2"/>
      </a:lt2>
      <a:accent1>
        <a:srgbClr val="00246D"/>
      </a:accent1>
      <a:accent2>
        <a:srgbClr val="009999"/>
      </a:accent2>
      <a:accent3>
        <a:srgbClr val="E246AE"/>
      </a:accent3>
      <a:accent4>
        <a:srgbClr val="4471C3"/>
      </a:accent4>
      <a:accent5>
        <a:srgbClr val="5EC0A6"/>
      </a:accent5>
      <a:accent6>
        <a:srgbClr val="D9E8E3"/>
      </a:accent6>
      <a:hlink>
        <a:srgbClr val="C10ADD"/>
      </a:hlink>
      <a:folHlink>
        <a:srgbClr val="7F00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3200</TotalTime>
  <Words>819</Words>
  <Application>Microsoft Macintosh PowerPoint</Application>
  <PresentationFormat>Widescreen</PresentationFormat>
  <Paragraphs>94</Paragraphs>
  <Slides>33</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Arial</vt:lpstr>
      <vt:lpstr>Calibri</vt:lpstr>
      <vt:lpstr>Courier New</vt:lpstr>
      <vt:lpstr>Helvetica Neue</vt:lpstr>
      <vt:lpstr>medium-content-serif-font</vt:lpstr>
      <vt:lpstr>Noto Sans Symbols</vt:lpstr>
      <vt:lpstr>Open Sans</vt:lpstr>
      <vt:lpstr>Open Sans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Callison-Burch, Christopher</dc:creator>
  <cp:lastModifiedBy>Callison-Burch, Christopher</cp:lastModifiedBy>
  <cp:revision>150</cp:revision>
  <dcterms:created xsi:type="dcterms:W3CDTF">2020-09-01T11:16:53Z</dcterms:created>
  <dcterms:modified xsi:type="dcterms:W3CDTF">2024-08-23T18:38:34Z</dcterms:modified>
</cp:coreProperties>
</file>